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2" r:id="rId1"/>
  </p:sldMasterIdLst>
  <p:notesMasterIdLst>
    <p:notesMasterId r:id="rId72"/>
  </p:notesMasterIdLst>
  <p:handoutMasterIdLst>
    <p:handoutMasterId r:id="rId73"/>
  </p:handoutMasterIdLst>
  <p:sldIdLst>
    <p:sldId id="258" r:id="rId2"/>
    <p:sldId id="261" r:id="rId3"/>
    <p:sldId id="338" r:id="rId4"/>
    <p:sldId id="267" r:id="rId5"/>
    <p:sldId id="339" r:id="rId6"/>
    <p:sldId id="264" r:id="rId7"/>
    <p:sldId id="340" r:id="rId8"/>
    <p:sldId id="259" r:id="rId9"/>
    <p:sldId id="262" r:id="rId10"/>
    <p:sldId id="263" r:id="rId11"/>
    <p:sldId id="265" r:id="rId12"/>
    <p:sldId id="270" r:id="rId13"/>
    <p:sldId id="271" r:id="rId14"/>
    <p:sldId id="282" r:id="rId15"/>
    <p:sldId id="272" r:id="rId16"/>
    <p:sldId id="273" r:id="rId17"/>
    <p:sldId id="274" r:id="rId18"/>
    <p:sldId id="286" r:id="rId19"/>
    <p:sldId id="287" r:id="rId20"/>
    <p:sldId id="289" r:id="rId21"/>
    <p:sldId id="288" r:id="rId22"/>
    <p:sldId id="276" r:id="rId23"/>
    <p:sldId id="292" r:id="rId24"/>
    <p:sldId id="278" r:id="rId25"/>
    <p:sldId id="293" r:id="rId26"/>
    <p:sldId id="294" r:id="rId27"/>
    <p:sldId id="295" r:id="rId28"/>
    <p:sldId id="296" r:id="rId29"/>
    <p:sldId id="297" r:id="rId30"/>
    <p:sldId id="298" r:id="rId31"/>
    <p:sldId id="299" r:id="rId32"/>
    <p:sldId id="301" r:id="rId33"/>
    <p:sldId id="302" r:id="rId34"/>
    <p:sldId id="303" r:id="rId35"/>
    <p:sldId id="304" r:id="rId36"/>
    <p:sldId id="305" r:id="rId37"/>
    <p:sldId id="306" r:id="rId38"/>
    <p:sldId id="307" r:id="rId39"/>
    <p:sldId id="308" r:id="rId40"/>
    <p:sldId id="310" r:id="rId41"/>
    <p:sldId id="311" r:id="rId42"/>
    <p:sldId id="312" r:id="rId43"/>
    <p:sldId id="313" r:id="rId44"/>
    <p:sldId id="314" r:id="rId45"/>
    <p:sldId id="315" r:id="rId46"/>
    <p:sldId id="316" r:id="rId47"/>
    <p:sldId id="317" r:id="rId48"/>
    <p:sldId id="318" r:id="rId49"/>
    <p:sldId id="319" r:id="rId50"/>
    <p:sldId id="320" r:id="rId51"/>
    <p:sldId id="321" r:id="rId52"/>
    <p:sldId id="322" r:id="rId53"/>
    <p:sldId id="350" r:id="rId54"/>
    <p:sldId id="345" r:id="rId55"/>
    <p:sldId id="346" r:id="rId56"/>
    <p:sldId id="347" r:id="rId57"/>
    <p:sldId id="348" r:id="rId58"/>
    <p:sldId id="349" r:id="rId59"/>
    <p:sldId id="323" r:id="rId60"/>
    <p:sldId id="324" r:id="rId61"/>
    <p:sldId id="326" r:id="rId62"/>
    <p:sldId id="327" r:id="rId63"/>
    <p:sldId id="328" r:id="rId64"/>
    <p:sldId id="329" r:id="rId65"/>
    <p:sldId id="331" r:id="rId66"/>
    <p:sldId id="333" r:id="rId67"/>
    <p:sldId id="281" r:id="rId68"/>
    <p:sldId id="269" r:id="rId69"/>
    <p:sldId id="260" r:id="rId70"/>
    <p:sldId id="336"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27"/>
  </p:normalViewPr>
  <p:slideViewPr>
    <p:cSldViewPr snapToGrid="0" snapToObjects="1">
      <p:cViewPr varScale="1">
        <p:scale>
          <a:sx n="91" d="100"/>
          <a:sy n="91" d="100"/>
        </p:scale>
        <p:origin x="355" y="5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E04538-A75E-8141-AEA3-F0197B7836DC}" type="datetimeFigureOut">
              <a:rPr lang="fr-FR" smtClean="0"/>
              <a:pPr/>
              <a:t>29/08/2025</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FB6D03-A042-734A-913B-A1F39B23D589}" type="slidenum">
              <a:rPr lang="fr-FR" smtClean="0"/>
              <a:pPr/>
              <a:t>‹N°›</a:t>
            </a:fld>
            <a:endParaRPr lang="fr-FR"/>
          </a:p>
        </p:txBody>
      </p:sp>
    </p:spTree>
    <p:extLst>
      <p:ext uri="{BB962C8B-B14F-4D97-AF65-F5344CB8AC3E}">
        <p14:creationId xmlns:p14="http://schemas.microsoft.com/office/powerpoint/2010/main" val="1902577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5C74C-851C-4CA7-B1CE-35A2944CE8AD}" type="datetimeFigureOut">
              <a:rPr lang="fr-FR" smtClean="0"/>
              <a:pPr/>
              <a:t>29/08/2025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41EA4-5307-44F7-9B2F-A18354878B57}" type="slidenum">
              <a:rPr lang="fr-FR" smtClean="0"/>
              <a:pPr/>
              <a:t>‹N°›</a:t>
            </a:fld>
            <a:endParaRPr lang="fr-FR"/>
          </a:p>
        </p:txBody>
      </p:sp>
    </p:spTree>
    <p:extLst>
      <p:ext uri="{BB962C8B-B14F-4D97-AF65-F5344CB8AC3E}">
        <p14:creationId xmlns:p14="http://schemas.microsoft.com/office/powerpoint/2010/main" val="4051135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box </a:t>
            </a:r>
            <a:r>
              <a:rPr lang="fr-FR" dirty="0" err="1"/>
              <a:t>Ulille</a:t>
            </a:r>
            <a:r>
              <a:rPr lang="fr-FR" dirty="0"/>
              <a:t> existe-t-elle toujours?</a:t>
            </a:r>
          </a:p>
          <a:p>
            <a:r>
              <a:rPr lang="fr-FR" dirty="0"/>
              <a:t>Retirer la ligne sur les consignes sanitaires ?</a:t>
            </a:r>
          </a:p>
        </p:txBody>
      </p:sp>
      <p:sp>
        <p:nvSpPr>
          <p:cNvPr id="4" name="Espace réservé du numéro de diapositive 3"/>
          <p:cNvSpPr>
            <a:spLocks noGrp="1"/>
          </p:cNvSpPr>
          <p:nvPr>
            <p:ph type="sldNum" sz="quarter" idx="5"/>
          </p:nvPr>
        </p:nvSpPr>
        <p:spPr/>
        <p:txBody>
          <a:bodyPr/>
          <a:lstStyle/>
          <a:p>
            <a:fld id="{7AB41EA4-5307-44F7-9B2F-A18354878B57}" type="slidenum">
              <a:rPr lang="fr-FR" smtClean="0"/>
              <a:pPr/>
              <a:t>11</a:t>
            </a:fld>
            <a:endParaRPr lang="fr-FR"/>
          </a:p>
        </p:txBody>
      </p:sp>
    </p:spTree>
    <p:extLst>
      <p:ext uri="{BB962C8B-B14F-4D97-AF65-F5344CB8AC3E}">
        <p14:creationId xmlns:p14="http://schemas.microsoft.com/office/powerpoint/2010/main" val="2244886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Ajouter info sur </a:t>
            </a:r>
            <a:r>
              <a:rPr lang="fr-FR" dirty="0" err="1"/>
              <a:t>Compere</a:t>
            </a:r>
            <a:endParaRPr lang="fr-FR" dirty="0"/>
          </a:p>
        </p:txBody>
      </p:sp>
      <p:sp>
        <p:nvSpPr>
          <p:cNvPr id="4" name="Espace réservé du numéro de diapositive 3"/>
          <p:cNvSpPr>
            <a:spLocks noGrp="1"/>
          </p:cNvSpPr>
          <p:nvPr>
            <p:ph type="sldNum" sz="quarter" idx="5"/>
          </p:nvPr>
        </p:nvSpPr>
        <p:spPr/>
        <p:txBody>
          <a:bodyPr/>
          <a:lstStyle/>
          <a:p>
            <a:fld id="{7AB41EA4-5307-44F7-9B2F-A18354878B57}" type="slidenum">
              <a:rPr lang="fr-FR" smtClean="0"/>
              <a:pPr/>
              <a:t>13</a:t>
            </a:fld>
            <a:endParaRPr lang="fr-FR"/>
          </a:p>
        </p:txBody>
      </p:sp>
    </p:spTree>
    <p:extLst>
      <p:ext uri="{BB962C8B-B14F-4D97-AF65-F5344CB8AC3E}">
        <p14:creationId xmlns:p14="http://schemas.microsoft.com/office/powerpoint/2010/main" val="3569867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Idem ajouter les ateliers Capte ta fac</a:t>
            </a:r>
          </a:p>
        </p:txBody>
      </p:sp>
      <p:sp>
        <p:nvSpPr>
          <p:cNvPr id="4" name="Espace réservé du numéro de diapositive 3"/>
          <p:cNvSpPr>
            <a:spLocks noGrp="1"/>
          </p:cNvSpPr>
          <p:nvPr>
            <p:ph type="sldNum" sz="quarter" idx="5"/>
          </p:nvPr>
        </p:nvSpPr>
        <p:spPr/>
        <p:txBody>
          <a:bodyPr/>
          <a:lstStyle/>
          <a:p>
            <a:fld id="{7AB41EA4-5307-44F7-9B2F-A18354878B57}" type="slidenum">
              <a:rPr lang="fr-FR" smtClean="0"/>
              <a:pPr/>
              <a:t>67</a:t>
            </a:fld>
            <a:endParaRPr lang="fr-FR"/>
          </a:p>
        </p:txBody>
      </p:sp>
    </p:spTree>
    <p:extLst>
      <p:ext uri="{BB962C8B-B14F-4D97-AF65-F5344CB8AC3E}">
        <p14:creationId xmlns:p14="http://schemas.microsoft.com/office/powerpoint/2010/main" val="2283041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blanche">
    <p:spTree>
      <p:nvGrpSpPr>
        <p:cNvPr id="1" name=""/>
        <p:cNvGrpSpPr/>
        <p:nvPr/>
      </p:nvGrpSpPr>
      <p:grpSpPr>
        <a:xfrm>
          <a:off x="0" y="0"/>
          <a:ext cx="0" cy="0"/>
          <a:chOff x="0" y="0"/>
          <a:chExt cx="0" cy="0"/>
        </a:xfrm>
      </p:grpSpPr>
      <p:sp>
        <p:nvSpPr>
          <p:cNvPr id="2" name="Espace réservé du texte 3"/>
          <p:cNvSpPr>
            <a:spLocks noGrp="1"/>
          </p:cNvSpPr>
          <p:nvPr>
            <p:ph type="body" sz="quarter" idx="10" hasCustomPrompt="1"/>
          </p:nvPr>
        </p:nvSpPr>
        <p:spPr>
          <a:xfrm>
            <a:off x="10441868" y="6152090"/>
            <a:ext cx="914400" cy="248708"/>
          </a:xfrm>
          <a:prstGeom prst="rect">
            <a:avLst/>
          </a:prstGeom>
        </p:spPr>
        <p:txBody>
          <a:bodyPr/>
          <a:lstStyle>
            <a:lvl1pPr marL="0" indent="0" algn="r">
              <a:buNone/>
              <a:defRPr sz="900">
                <a:solidFill>
                  <a:schemeClr val="tx1"/>
                </a:solidFill>
              </a:defRPr>
            </a:lvl1pPr>
          </a:lstStyle>
          <a:p>
            <a:pPr lvl="0"/>
            <a:r>
              <a:rPr lang="fr-FR" dirty="0"/>
              <a:t>01/01/2022</a:t>
            </a:r>
          </a:p>
        </p:txBody>
      </p:sp>
    </p:spTree>
    <p:extLst>
      <p:ext uri="{BB962C8B-B14F-4D97-AF65-F5344CB8AC3E}">
        <p14:creationId xmlns:p14="http://schemas.microsoft.com/office/powerpoint/2010/main" val="63006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calaire">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9DDBA73-F1A9-3643-9388-52761924DCA5}"/>
              </a:ext>
            </a:extLst>
          </p:cNvPr>
          <p:cNvSpPr>
            <a:spLocks noGrp="1"/>
          </p:cNvSpPr>
          <p:nvPr>
            <p:ph type="ctrTitle"/>
          </p:nvPr>
        </p:nvSpPr>
        <p:spPr>
          <a:xfrm>
            <a:off x="904240" y="695959"/>
            <a:ext cx="9144000" cy="675641"/>
          </a:xfrm>
          <a:prstGeom prst="rect">
            <a:avLst/>
          </a:prstGeom>
        </p:spPr>
        <p:txBody>
          <a:bodyPr anchor="t">
            <a:normAutofit/>
          </a:bodyPr>
          <a:lstStyle>
            <a:lvl1pPr algn="l">
              <a:defRPr sz="4000"/>
            </a:lvl1pPr>
          </a:lstStyle>
          <a:p>
            <a:r>
              <a:rPr lang="fr-FR"/>
              <a:t>Cliquez et modifiez le titre</a:t>
            </a:r>
            <a:endParaRPr lang="fr-FR" dirty="0"/>
          </a:p>
        </p:txBody>
      </p:sp>
      <p:sp>
        <p:nvSpPr>
          <p:cNvPr id="8" name="Sous-titre 2">
            <a:extLst>
              <a:ext uri="{FF2B5EF4-FFF2-40B4-BE49-F238E27FC236}">
                <a16:creationId xmlns:a16="http://schemas.microsoft.com/office/drawing/2014/main" id="{91B4B618-ED96-9348-82D5-5E3EEAFCD1DA}"/>
              </a:ext>
            </a:extLst>
          </p:cNvPr>
          <p:cNvSpPr>
            <a:spLocks noGrp="1"/>
          </p:cNvSpPr>
          <p:nvPr>
            <p:ph type="subTitle" idx="1"/>
          </p:nvPr>
        </p:nvSpPr>
        <p:spPr>
          <a:xfrm>
            <a:off x="904240" y="1376998"/>
            <a:ext cx="91440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endParaRPr lang="fr-FR" dirty="0"/>
          </a:p>
        </p:txBody>
      </p:sp>
      <p:sp>
        <p:nvSpPr>
          <p:cNvPr id="10" name="ZoneTexte 9">
            <a:extLst>
              <a:ext uri="{FF2B5EF4-FFF2-40B4-BE49-F238E27FC236}">
                <a16:creationId xmlns:a16="http://schemas.microsoft.com/office/drawing/2014/main" id="{C5B4B59E-5B5B-FB48-9EDB-FEF8A5A7F95B}"/>
              </a:ext>
            </a:extLst>
          </p:cNvPr>
          <p:cNvSpPr txBox="1"/>
          <p:nvPr/>
        </p:nvSpPr>
        <p:spPr>
          <a:xfrm>
            <a:off x="838200" y="5921856"/>
            <a:ext cx="2255520" cy="523220"/>
          </a:xfrm>
          <a:prstGeom prst="rect">
            <a:avLst/>
          </a:prstGeom>
          <a:noFill/>
        </p:spPr>
        <p:txBody>
          <a:bodyPr wrap="square" rtlCol="0">
            <a:spAutoFit/>
          </a:bodyPr>
          <a:lstStyle/>
          <a:p>
            <a:pPr algn="l"/>
            <a:fld id="{0266F510-961F-3D4E-BEDE-3D960C5DD444}" type="slidenum">
              <a:rPr lang="fr-FR" sz="2800" smtClean="0"/>
              <a:pPr algn="l"/>
              <a:t>‹N°›</a:t>
            </a:fld>
            <a:endParaRPr lang="fr-FR" sz="2800" dirty="0"/>
          </a:p>
        </p:txBody>
      </p:sp>
      <p:sp>
        <p:nvSpPr>
          <p:cNvPr id="5" name="Espace réservé du texte 3"/>
          <p:cNvSpPr>
            <a:spLocks noGrp="1"/>
          </p:cNvSpPr>
          <p:nvPr>
            <p:ph type="body" sz="quarter" idx="10" hasCustomPrompt="1"/>
          </p:nvPr>
        </p:nvSpPr>
        <p:spPr>
          <a:xfrm>
            <a:off x="10441868" y="6152090"/>
            <a:ext cx="914400" cy="248708"/>
          </a:xfrm>
          <a:prstGeom prst="rect">
            <a:avLst/>
          </a:prstGeom>
        </p:spPr>
        <p:txBody>
          <a:bodyPr/>
          <a:lstStyle>
            <a:lvl1pPr marL="0" indent="0" algn="r">
              <a:buNone/>
              <a:defRPr sz="900"/>
            </a:lvl1pPr>
          </a:lstStyle>
          <a:p>
            <a:pPr lvl="0"/>
            <a:r>
              <a:rPr lang="fr-FR"/>
              <a:t>01/01/2022</a:t>
            </a:r>
            <a:endParaRPr lang="fr-FR" dirty="0"/>
          </a:p>
        </p:txBody>
      </p:sp>
    </p:spTree>
    <p:extLst>
      <p:ext uri="{BB962C8B-B14F-4D97-AF65-F5344CB8AC3E}">
        <p14:creationId xmlns:p14="http://schemas.microsoft.com/office/powerpoint/2010/main" val="2503128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 T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077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571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Intercalaire">
    <p:bg>
      <p:bgPr>
        <a:blipFill rotWithShape="0">
          <a:blip r:embed="rId2"/>
          <a:stretch/>
        </a:blipFill>
        <a:effectLst/>
      </p:bgPr>
    </p:bg>
    <p:spTree>
      <p:nvGrpSpPr>
        <p:cNvPr id="1" name=""/>
        <p:cNvGrpSpPr/>
        <p:nvPr/>
      </p:nvGrpSpPr>
      <p:grpSpPr>
        <a:xfrm>
          <a:off x="0" y="0"/>
          <a:ext cx="0" cy="0"/>
          <a:chOff x="0" y="0"/>
          <a:chExt cx="0" cy="0"/>
        </a:xfrm>
      </p:grpSpPr>
      <p:sp>
        <p:nvSpPr>
          <p:cNvPr id="4" name="PlaceHolder 1"/>
          <p:cNvSpPr>
            <a:spLocks noGrp="1"/>
          </p:cNvSpPr>
          <p:nvPr>
            <p:ph type="title"/>
          </p:nvPr>
        </p:nvSpPr>
        <p:spPr>
          <a:xfrm>
            <a:off x="904320" y="695880"/>
            <a:ext cx="9142200" cy="673920"/>
          </a:xfrm>
          <a:prstGeom prst="rect">
            <a:avLst/>
          </a:prstGeom>
          <a:noFill/>
          <a:ln w="0">
            <a:noFill/>
          </a:ln>
        </p:spPr>
        <p:txBody>
          <a:bodyPr lIns="90000" tIns="45000" rIns="90000" bIns="45000" anchor="t">
            <a:normAutofit/>
          </a:bodyPr>
          <a:lstStyle/>
          <a:p>
            <a:pPr indent="0" defTabSz="914400">
              <a:lnSpc>
                <a:spcPct val="90000"/>
              </a:lnSpc>
              <a:buNone/>
              <a:tabLst>
                <a:tab pos="0" algn="l"/>
              </a:tabLst>
            </a:pPr>
            <a:r>
              <a:rPr lang="fr-FR" sz="4000" b="0" strike="noStrike" spc="-1">
                <a:solidFill>
                  <a:schemeClr val="dk1"/>
                </a:solidFill>
                <a:latin typeface="Arial"/>
              </a:rPr>
              <a:t>Cliquez et modifiez le titre</a:t>
            </a:r>
            <a:endParaRPr lang="fr-FR" sz="4000" b="0" strike="noStrike" spc="-1">
              <a:solidFill>
                <a:srgbClr val="000000"/>
              </a:solidFill>
              <a:latin typeface="Calibri"/>
            </a:endParaRPr>
          </a:p>
        </p:txBody>
      </p:sp>
      <p:sp>
        <p:nvSpPr>
          <p:cNvPr id="5" name="ZoneTexte 9"/>
          <p:cNvSpPr/>
          <p:nvPr/>
        </p:nvSpPr>
        <p:spPr>
          <a:xfrm>
            <a:off x="838080" y="5922000"/>
            <a:ext cx="22536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fld id="{9805BA4F-E40C-407E-AEDF-A64BFA57D454}" type="slidenum">
              <a:rPr lang="fr-FR" sz="2800" b="0" strike="noStrike" spc="-1">
                <a:solidFill>
                  <a:schemeClr val="dk1"/>
                </a:solidFill>
                <a:latin typeface="Arial"/>
              </a:rPr>
              <a:t>‹N°›</a:t>
            </a:fld>
            <a:endParaRPr lang="fr-FR" sz="2800" b="0" strike="noStrike" spc="-1">
              <a:solidFill>
                <a:srgbClr val="000000"/>
              </a:solidFill>
              <a:latin typeface="Calibri"/>
            </a:endParaRPr>
          </a:p>
        </p:txBody>
      </p:sp>
      <p:sp>
        <p:nvSpPr>
          <p:cNvPr id="6" name="PlaceHolder 2"/>
          <p:cNvSpPr>
            <a:spLocks noGrp="1"/>
          </p:cNvSpPr>
          <p:nvPr>
            <p:ph type="body"/>
          </p:nvPr>
        </p:nvSpPr>
        <p:spPr>
          <a:xfrm>
            <a:off x="10441800" y="6152040"/>
            <a:ext cx="912600" cy="246960"/>
          </a:xfrm>
          <a:prstGeom prst="rect">
            <a:avLst/>
          </a:prstGeom>
          <a:noFill/>
          <a:ln w="0">
            <a:noFill/>
          </a:ln>
        </p:spPr>
        <p:txBody>
          <a:bodyPr lIns="90000" tIns="45000" rIns="90000" bIns="45000" anchor="t">
            <a:noAutofit/>
          </a:bodyPr>
          <a:lstStyle/>
          <a:p>
            <a:pPr indent="0" algn="r" defTabSz="914400">
              <a:lnSpc>
                <a:spcPct val="90000"/>
              </a:lnSpc>
              <a:spcBef>
                <a:spcPts val="1001"/>
              </a:spcBef>
              <a:buNone/>
              <a:tabLst>
                <a:tab pos="0" algn="l"/>
              </a:tabLst>
            </a:pPr>
            <a:r>
              <a:rPr lang="fr-FR" sz="900" b="0" strike="noStrike" spc="-1">
                <a:solidFill>
                  <a:schemeClr val="dk1"/>
                </a:solidFill>
                <a:latin typeface="Arial"/>
              </a:rPr>
              <a:t>01/01/2022</a:t>
            </a:r>
            <a:endParaRPr lang="fr-FR" sz="900" b="0" strike="noStrike" spc="-1">
              <a:solidFill>
                <a:srgbClr val="000000"/>
              </a:solidFill>
              <a:latin typeface="Calibri"/>
            </a:endParaRPr>
          </a:p>
        </p:txBody>
      </p:sp>
    </p:spTree>
    <p:extLst>
      <p:ext uri="{BB962C8B-B14F-4D97-AF65-F5344CB8AC3E}">
        <p14:creationId xmlns:p14="http://schemas.microsoft.com/office/powerpoint/2010/main" val="41479990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418952"/>
      </p:ext>
    </p:extLst>
  </p:cSld>
  <p:clrMap bg1="lt1" tx1="dk1" bg2="lt2" tx2="dk2" accent1="accent1" accent2="accent2" accent3="accent3" accent4="accent4" accent5="accent5" accent6="accent6" hlink="hlink" folHlink="folHlink"/>
  <p:sldLayoutIdLst>
    <p:sldLayoutId id="2147483873" r:id="rId1"/>
    <p:sldLayoutId id="2147483875" r:id="rId2"/>
    <p:sldLayoutId id="2147483880" r:id="rId3"/>
    <p:sldLayoutId id="2147483874" r:id="rId4"/>
    <p:sldLayoutId id="2147483881" r:id="rId5"/>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univ-lille.fr/formation/boite-a-outils-rentree"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hyperlink" Target="mailto:delang.pdb@univ-lille.fr"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mailto:defi@univ-lille.fr"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hyperlink" Target="https://lcs.univ-lille.fr/les-departements/langues-etrangeres-appliquees/faq-de-la-fac"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hyperlink" Target="mailto:Flcs-amenagement@univ-lille.fr"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hyperlink" Target="mailto:malik.habi@univ-lille.fr"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mailto:audrey.ferreira@univ-lille.fr" TargetMode="External"/><Relationship Id="rId2" Type="http://schemas.openxmlformats.org/officeDocument/2006/relationships/hyperlink" Target="mailto:gervais.essama-zoh@univ-lille.fr"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hyperlink" Target="mailto:sse@univ-lille.fr"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maison-mediation@univ-lille.fr" TargetMode="External"/><Relationship Id="rId2" Type="http://schemas.openxmlformats.org/officeDocument/2006/relationships/hyperlink" Target="https://www.univ-lille.fr/vie-des-campus/bourses-aides-financieres-et-materielles" TargetMode="External"/><Relationship Id="rId1" Type="http://schemas.openxmlformats.org/officeDocument/2006/relationships/slideLayout" Target="../slideLayouts/slideLayout1.xml"/><Relationship Id="rId4" Type="http://schemas.openxmlformats.org/officeDocument/2006/relationships/hyperlink" Target="mailto:bureau-accueil-exil@univ-lille.f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hyperlink" Target="mailto:contact-harcelement-sexuel@univ-lille.fr" TargetMode="External"/><Relationship Id="rId2" Type="http://schemas.openxmlformats.org/officeDocument/2006/relationships/hyperlink" Target="mailto:mission-egalite@univ-lille.fr" TargetMode="External"/><Relationship Id="rId1" Type="http://schemas.openxmlformats.org/officeDocument/2006/relationships/slideLayout" Target="../slideLayouts/slideLayout1.xml"/><Relationship Id="rId4" Type="http://schemas.openxmlformats.org/officeDocument/2006/relationships/hyperlink" Target="mailto:prenom-usuel@univ-lille.fr"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hyperlink" Target="mailto:dpt-lea-licence@univ-lille.fr"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69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0790" y="1868557"/>
            <a:ext cx="10535478" cy="3970318"/>
          </a:xfrm>
          <a:prstGeom prst="rect">
            <a:avLst/>
          </a:prstGeom>
        </p:spPr>
        <p:txBody>
          <a:bodyPr wrap="square">
            <a:spAutoFit/>
          </a:bodyPr>
          <a:lstStyle/>
          <a:p>
            <a:r>
              <a:rPr lang="fr-FR" sz="6000" b="1" dirty="0">
                <a:latin typeface="Marianne" pitchFamily="50" charset="0"/>
              </a:rPr>
              <a:t>LES INCONTOURNABLES </a:t>
            </a:r>
            <a:r>
              <a:rPr lang="fr-FR" sz="4800" b="1" dirty="0">
                <a:latin typeface="Marianne" pitchFamily="50" charset="0"/>
              </a:rPr>
              <a:t>POUR RÉUSSIR VOTRE RENTRÉE ET VOTRE ANNÉE</a:t>
            </a:r>
          </a:p>
          <a:p>
            <a:endParaRPr lang="fr-FR" sz="4800" b="1" dirty="0">
              <a:latin typeface="Marianne" pitchFamily="50" charset="0"/>
            </a:endParaRPr>
          </a:p>
          <a:p>
            <a:endParaRPr lang="fr-FR" sz="4800" b="1" dirty="0">
              <a:latin typeface="Marianne" pitchFamily="50" charset="0"/>
            </a:endParaRPr>
          </a:p>
        </p:txBody>
      </p:sp>
      <p:sp>
        <p:nvSpPr>
          <p:cNvPr id="7" name="Text Box 5"/>
          <p:cNvSpPr txBox="1">
            <a:spLocks noChangeArrowheads="1"/>
          </p:cNvSpPr>
          <p:nvPr/>
        </p:nvSpPr>
        <p:spPr bwMode="auto">
          <a:xfrm>
            <a:off x="1093505" y="4691270"/>
            <a:ext cx="8818246" cy="75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defPPr>
              <a:defRPr lang="en-GB"/>
            </a:defPPr>
            <a:lvl1pPr algn="l" defTabSz="449263" rtl="0" eaLnBrk="0" fontAlgn="base" hangingPunct="0">
              <a:spcBef>
                <a:spcPct val="0"/>
              </a:spcBef>
              <a:spcAft>
                <a:spcPct val="0"/>
              </a:spcAft>
              <a:defRPr sz="2000"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sz="2000"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sz="2000"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sz="2000"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sz="2000"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sz="2000"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sz="2000"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sz="2000"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sz="2000" kern="1200">
                <a:solidFill>
                  <a:schemeClr val="bg1"/>
                </a:solidFill>
                <a:latin typeface="Arial" panose="020B0604020202020204" pitchFamily="34" charset="0"/>
                <a:ea typeface="Microsoft YaHei" panose="020B0503020204020204" pitchFamily="34" charset="-122"/>
                <a:cs typeface="+mn-cs"/>
              </a:defRPr>
            </a:lvl9pPr>
          </a:lstStyle>
          <a:p>
            <a:pPr eaLnBrk="1" hangingPunct="1">
              <a:lnSpc>
                <a:spcPct val="90000"/>
              </a:lnSpc>
              <a:buSzPct val="100000"/>
              <a:defRPr/>
            </a:pPr>
            <a:r>
              <a:rPr lang="fr-FR" altLang="fr-FR" sz="2400" b="1" dirty="0" err="1">
                <a:solidFill>
                  <a:srgbClr val="0070C0"/>
                </a:solidFill>
                <a:latin typeface="Marianne" pitchFamily="50" charset="0"/>
                <a:ea typeface="+mn-ea"/>
              </a:rPr>
              <a:t>Ulille</a:t>
            </a:r>
            <a:r>
              <a:rPr lang="fr-FR" altLang="fr-FR" sz="2400" b="1" dirty="0">
                <a:solidFill>
                  <a:srgbClr val="0070C0"/>
                </a:solidFill>
                <a:latin typeface="Marianne" pitchFamily="50" charset="0"/>
                <a:ea typeface="+mn-ea"/>
              </a:rPr>
              <a:t> Talk Spécial Rentrée (chaîne </a:t>
            </a:r>
            <a:r>
              <a:rPr lang="fr-FR" altLang="fr-FR" sz="2400" b="1" dirty="0" err="1">
                <a:solidFill>
                  <a:srgbClr val="0070C0"/>
                </a:solidFill>
                <a:latin typeface="Marianne" pitchFamily="50" charset="0"/>
                <a:ea typeface="+mn-ea"/>
              </a:rPr>
              <a:t>Twitch</a:t>
            </a:r>
            <a:r>
              <a:rPr lang="fr-FR" altLang="fr-FR" sz="2400" b="1" dirty="0">
                <a:solidFill>
                  <a:srgbClr val="0070C0"/>
                </a:solidFill>
                <a:latin typeface="Marianne" pitchFamily="50" charset="0"/>
                <a:ea typeface="+mn-ea"/>
              </a:rPr>
              <a:t> de l’université)</a:t>
            </a:r>
          </a:p>
          <a:p>
            <a:pPr eaLnBrk="1" hangingPunct="1">
              <a:lnSpc>
                <a:spcPct val="90000"/>
              </a:lnSpc>
              <a:buSzPct val="100000"/>
              <a:defRPr/>
            </a:pPr>
            <a:r>
              <a:rPr lang="fr-FR" altLang="fr-FR" sz="2400" b="1" dirty="0">
                <a:solidFill>
                  <a:srgbClr val="0070C0"/>
                </a:solidFill>
                <a:latin typeface="Marianne" pitchFamily="50" charset="0"/>
                <a:ea typeface="+mn-ea"/>
              </a:rPr>
              <a:t>Le 9 septembre 2025 à 11h30</a:t>
            </a:r>
          </a:p>
        </p:txBody>
      </p:sp>
    </p:spTree>
    <p:extLst>
      <p:ext uri="{BB962C8B-B14F-4D97-AF65-F5344CB8AC3E}">
        <p14:creationId xmlns:p14="http://schemas.microsoft.com/office/powerpoint/2010/main" val="1203823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52674" y="801163"/>
            <a:ext cx="11434526" cy="5826210"/>
          </a:xfrm>
          <a:prstGeom prst="rect">
            <a:avLst/>
          </a:prstGeom>
          <a:noFill/>
          <a:ln w="9525">
            <a:noFill/>
            <a:miter lim="800000"/>
            <a:headEnd/>
            <a:tailEnd/>
          </a:ln>
        </p:spPr>
        <p:txBody>
          <a:bodyPr wrap="square">
            <a:spAutoFit/>
          </a:bodyPr>
          <a:lstStyle/>
          <a:p>
            <a:pPr>
              <a:lnSpc>
                <a:spcPct val="90000"/>
              </a:lnSpc>
              <a:buSzPct val="100000"/>
              <a:defRPr/>
            </a:pPr>
            <a:r>
              <a:rPr lang="fr-FR" altLang="fr-FR" sz="2400" b="1" dirty="0">
                <a:solidFill>
                  <a:srgbClr val="002060"/>
                </a:solidFill>
                <a:latin typeface="Marianne" pitchFamily="50" charset="0"/>
              </a:rPr>
              <a:t>SE REPÉRER </a:t>
            </a:r>
          </a:p>
          <a:p>
            <a:pPr>
              <a:lnSpc>
                <a:spcPct val="90000"/>
              </a:lnSpc>
              <a:buSzPct val="100000"/>
              <a:defRPr/>
            </a:pPr>
            <a:endParaRPr lang="fr-FR" altLang="fr-FR" dirty="0">
              <a:solidFill>
                <a:srgbClr val="000000"/>
              </a:solidFill>
              <a:latin typeface="Verdana" panose="020B0604030504040204" pitchFamily="34" charset="0"/>
            </a:endParaRPr>
          </a:p>
          <a:p>
            <a:pPr>
              <a:lnSpc>
                <a:spcPct val="90000"/>
              </a:lnSpc>
              <a:buClr>
                <a:schemeClr val="accent1"/>
              </a:buClr>
              <a:buSzPct val="100000"/>
              <a:buFont typeface="Wingdings" pitchFamily="2" charset="2"/>
              <a:buChar char="§"/>
              <a:defRPr/>
            </a:pPr>
            <a:r>
              <a:rPr lang="fr-FR" altLang="fr-FR" dirty="0">
                <a:solidFill>
                  <a:srgbClr val="000000"/>
                </a:solidFill>
                <a:latin typeface="Verdana" panose="020B0604030504040204" pitchFamily="34" charset="0"/>
              </a:rPr>
              <a:t> Repérez-vous dès la rentrée grâce aux </a:t>
            </a:r>
            <a:r>
              <a:rPr lang="fr-FR" altLang="fr-FR" b="1" dirty="0">
                <a:solidFill>
                  <a:srgbClr val="000000"/>
                </a:solidFill>
                <a:latin typeface="Verdana" panose="020B0604030504040204" pitchFamily="34" charset="0"/>
              </a:rPr>
              <a:t>JIVE</a:t>
            </a:r>
            <a:r>
              <a:rPr lang="fr-FR" altLang="fr-FR" dirty="0">
                <a:solidFill>
                  <a:srgbClr val="000000"/>
                </a:solidFill>
                <a:latin typeface="Verdana" panose="020B0604030504040204" pitchFamily="34" charset="0"/>
              </a:rPr>
              <a:t> et à </a:t>
            </a:r>
            <a:r>
              <a:rPr lang="fr-FR" altLang="fr-FR" b="1" dirty="0">
                <a:solidFill>
                  <a:srgbClr val="000000"/>
                </a:solidFill>
                <a:latin typeface="Verdana" panose="020B0604030504040204" pitchFamily="34" charset="0"/>
              </a:rPr>
              <a:t>l’application </a:t>
            </a:r>
            <a:r>
              <a:rPr lang="fr-FR" altLang="fr-FR" b="1" dirty="0" err="1">
                <a:solidFill>
                  <a:srgbClr val="000000"/>
                </a:solidFill>
                <a:latin typeface="Verdana" panose="020B0604030504040204" pitchFamily="34" charset="0"/>
              </a:rPr>
              <a:t>LILU</a:t>
            </a:r>
            <a:r>
              <a:rPr lang="fr-FR" altLang="fr-FR" dirty="0">
                <a:solidFill>
                  <a:srgbClr val="000000"/>
                </a:solidFill>
                <a:latin typeface="Verdana" panose="020B0604030504040204" pitchFamily="34" charset="0"/>
              </a:rPr>
              <a:t>, disponible sur le web...</a:t>
            </a:r>
          </a:p>
          <a:p>
            <a:pPr>
              <a:lnSpc>
                <a:spcPct val="90000"/>
              </a:lnSpc>
              <a:buClr>
                <a:schemeClr val="accent1"/>
              </a:buClr>
              <a:buSzPct val="100000"/>
              <a:buFont typeface="Wingdings" pitchFamily="2" charset="2"/>
              <a:buChar char="§"/>
              <a:defRPr/>
            </a:pPr>
            <a:r>
              <a:rPr lang="fr-FR" altLang="fr-FR" dirty="0">
                <a:solidFill>
                  <a:srgbClr val="000000"/>
                </a:solidFill>
                <a:latin typeface="Verdana" panose="020B0604030504040204" pitchFamily="34" charset="0"/>
              </a:rPr>
              <a:t> Consultez régulièrement </a:t>
            </a:r>
            <a:r>
              <a:rPr lang="fr-FR" altLang="fr-FR" b="1" dirty="0">
                <a:solidFill>
                  <a:srgbClr val="000000"/>
                </a:solidFill>
                <a:latin typeface="Verdana" panose="020B0604030504040204" pitchFamily="34" charset="0"/>
              </a:rPr>
              <a:t>votre boîte mail et votre ENT</a:t>
            </a:r>
            <a:r>
              <a:rPr lang="fr-FR" altLang="fr-FR" dirty="0">
                <a:solidFill>
                  <a:srgbClr val="000000"/>
                </a:solidFill>
                <a:latin typeface="Verdana" panose="020B0604030504040204" pitchFamily="34" charset="0"/>
              </a:rPr>
              <a:t>, sans oublier le site de l’université </a:t>
            </a:r>
          </a:p>
          <a:p>
            <a:pPr>
              <a:lnSpc>
                <a:spcPct val="90000"/>
              </a:lnSpc>
              <a:buClr>
                <a:schemeClr val="accent1"/>
              </a:buClr>
              <a:buSzPct val="100000"/>
              <a:buFont typeface="Wingdings" pitchFamily="2" charset="2"/>
              <a:buChar char="§"/>
              <a:defRPr/>
            </a:pPr>
            <a:r>
              <a:rPr lang="fr-FR" altLang="fr-FR" dirty="0">
                <a:solidFill>
                  <a:srgbClr val="000000"/>
                </a:solidFill>
                <a:latin typeface="Verdana" panose="020B0604030504040204" pitchFamily="34" charset="0"/>
              </a:rPr>
              <a:t> Consultez régulièrement les panneaux d’affichage de votre secrétariat pédagogique.</a:t>
            </a:r>
          </a:p>
          <a:p>
            <a:pPr>
              <a:lnSpc>
                <a:spcPct val="90000"/>
              </a:lnSpc>
              <a:buClr>
                <a:srgbClr val="FC535C"/>
              </a:buClr>
              <a:buSzPct val="100000"/>
              <a:buFont typeface="Wingdings" pitchFamily="2" charset="2"/>
              <a:buChar char="§"/>
              <a:defRPr/>
            </a:pPr>
            <a:endParaRPr lang="fr-FR" altLang="fr-FR" dirty="0">
              <a:solidFill>
                <a:srgbClr val="000000"/>
              </a:solidFill>
              <a:latin typeface="Verdana" panose="020B0604030504040204" pitchFamily="34" charset="0"/>
            </a:endParaRPr>
          </a:p>
          <a:p>
            <a:pPr>
              <a:lnSpc>
                <a:spcPct val="90000"/>
              </a:lnSpc>
              <a:buClr>
                <a:srgbClr val="FC535C"/>
              </a:buClr>
              <a:buSzPct val="100000"/>
              <a:defRPr/>
            </a:pPr>
            <a:r>
              <a:rPr lang="fr-FR" altLang="fr-FR" sz="2400" b="1" dirty="0">
                <a:solidFill>
                  <a:srgbClr val="002060"/>
                </a:solidFill>
                <a:latin typeface="Marianne" pitchFamily="50" charset="0"/>
              </a:rPr>
              <a:t>ADOPTEZ LES BONNES MÉTHODES</a:t>
            </a:r>
          </a:p>
          <a:p>
            <a:pPr>
              <a:lnSpc>
                <a:spcPct val="90000"/>
              </a:lnSpc>
              <a:buClr>
                <a:srgbClr val="FC535C"/>
              </a:buClr>
              <a:buSzPct val="100000"/>
              <a:defRPr/>
            </a:pPr>
            <a:endParaRPr lang="fr-FR" altLang="fr-FR" sz="2400" b="1" dirty="0">
              <a:solidFill>
                <a:srgbClr val="FC535C"/>
              </a:solidFill>
              <a:latin typeface="Marianne" pitchFamily="50" charset="0"/>
            </a:endParaRPr>
          </a:p>
          <a:p>
            <a:pPr>
              <a:lnSpc>
                <a:spcPct val="90000"/>
              </a:lnSpc>
              <a:buClr>
                <a:schemeClr val="accent1"/>
              </a:buClr>
              <a:buSzPct val="100000"/>
              <a:buFont typeface="Wingdings" pitchFamily="2" charset="2"/>
              <a:buChar char="§"/>
              <a:defRPr/>
            </a:pPr>
            <a:r>
              <a:rPr lang="fr-FR" altLang="fr-FR" dirty="0">
                <a:solidFill>
                  <a:srgbClr val="000000"/>
                </a:solidFill>
                <a:latin typeface="Verdana" panose="020B0604030504040204" pitchFamily="34" charset="0"/>
              </a:rPr>
              <a:t> Procurez-vous le </a:t>
            </a:r>
            <a:r>
              <a:rPr lang="fr-FR" altLang="fr-FR" dirty="0" err="1">
                <a:solidFill>
                  <a:srgbClr val="000000"/>
                </a:solidFill>
                <a:latin typeface="Verdana" panose="020B0604030504040204" pitchFamily="34" charset="0"/>
              </a:rPr>
              <a:t>bullet</a:t>
            </a:r>
            <a:r>
              <a:rPr lang="fr-FR" altLang="fr-FR" dirty="0">
                <a:solidFill>
                  <a:srgbClr val="000000"/>
                </a:solidFill>
                <a:latin typeface="Verdana" panose="020B0604030504040204" pitchFamily="34" charset="0"/>
              </a:rPr>
              <a:t> journal 2025 qui vous incitera à mieux vous organiser et à mieux gérer vos temps d’études et personnel  </a:t>
            </a:r>
          </a:p>
          <a:p>
            <a:pPr>
              <a:lnSpc>
                <a:spcPct val="90000"/>
              </a:lnSpc>
              <a:buClr>
                <a:schemeClr val="accent1"/>
              </a:buClr>
              <a:buSzPct val="100000"/>
              <a:buFont typeface="Wingdings" pitchFamily="2" charset="2"/>
              <a:buChar char="§"/>
              <a:defRPr/>
            </a:pPr>
            <a:r>
              <a:rPr lang="fr-FR" altLang="fr-FR" dirty="0">
                <a:solidFill>
                  <a:srgbClr val="000000"/>
                </a:solidFill>
                <a:latin typeface="Verdana" panose="020B0604030504040204" pitchFamily="34" charset="0"/>
              </a:rPr>
              <a:t> Soyez </a:t>
            </a:r>
            <a:r>
              <a:rPr lang="fr-FR" altLang="fr-FR" dirty="0" err="1">
                <a:solidFill>
                  <a:srgbClr val="000000"/>
                </a:solidFill>
                <a:latin typeface="Verdana" panose="020B0604030504040204" pitchFamily="34" charset="0"/>
              </a:rPr>
              <a:t>assidu-e</a:t>
            </a:r>
            <a:r>
              <a:rPr lang="fr-FR" altLang="fr-FR" dirty="0">
                <a:solidFill>
                  <a:srgbClr val="000000"/>
                </a:solidFill>
                <a:latin typeface="Verdana" panose="020B0604030504040204" pitchFamily="34" charset="0"/>
              </a:rPr>
              <a:t> aux cours.</a:t>
            </a:r>
          </a:p>
          <a:p>
            <a:pPr>
              <a:lnSpc>
                <a:spcPct val="90000"/>
              </a:lnSpc>
              <a:buClr>
                <a:schemeClr val="accent1"/>
              </a:buClr>
              <a:buSzPct val="100000"/>
              <a:buFont typeface="Wingdings" pitchFamily="2" charset="2"/>
              <a:buChar char="§"/>
              <a:defRPr/>
            </a:pPr>
            <a:r>
              <a:rPr lang="fr-FR" altLang="fr-FR" dirty="0">
                <a:solidFill>
                  <a:srgbClr val="000000"/>
                </a:solidFill>
                <a:latin typeface="Verdana" panose="020B0604030504040204" pitchFamily="34" charset="0"/>
              </a:rPr>
              <a:t> Consultez votre </a:t>
            </a:r>
            <a:r>
              <a:rPr lang="fr-FR" altLang="fr-FR" dirty="0" err="1">
                <a:solidFill>
                  <a:srgbClr val="000000"/>
                </a:solidFill>
                <a:latin typeface="Verdana" panose="020B0604030504040204" pitchFamily="34" charset="0"/>
              </a:rPr>
              <a:t>ENT</a:t>
            </a:r>
            <a:r>
              <a:rPr lang="fr-FR" altLang="fr-FR" dirty="0">
                <a:solidFill>
                  <a:srgbClr val="000000"/>
                </a:solidFill>
                <a:latin typeface="Verdana" panose="020B0604030504040204" pitchFamily="34" charset="0"/>
              </a:rPr>
              <a:t> et les nombreuses applications qui vous sont proposées (</a:t>
            </a:r>
            <a:r>
              <a:rPr lang="fr-FR" altLang="fr-FR" dirty="0" err="1">
                <a:solidFill>
                  <a:srgbClr val="000000"/>
                </a:solidFill>
                <a:latin typeface="Verdana" panose="020B0604030504040204" pitchFamily="34" charset="0"/>
              </a:rPr>
              <a:t>moodle</a:t>
            </a:r>
            <a:r>
              <a:rPr lang="fr-FR" altLang="fr-FR" dirty="0">
                <a:solidFill>
                  <a:srgbClr val="000000"/>
                </a:solidFill>
                <a:latin typeface="Verdana" panose="020B0604030504040204" pitchFamily="34" charset="0"/>
              </a:rPr>
              <a:t>...) </a:t>
            </a:r>
          </a:p>
          <a:p>
            <a:pPr>
              <a:lnSpc>
                <a:spcPct val="90000"/>
              </a:lnSpc>
              <a:buClr>
                <a:schemeClr val="accent1"/>
              </a:buClr>
              <a:buSzPct val="100000"/>
              <a:buFont typeface="Wingdings" pitchFamily="2" charset="2"/>
              <a:buChar char="§"/>
              <a:defRPr/>
            </a:pPr>
            <a:r>
              <a:rPr lang="fr-FR" altLang="fr-FR" dirty="0">
                <a:solidFill>
                  <a:srgbClr val="000000"/>
                </a:solidFill>
                <a:latin typeface="Verdana" panose="020B0604030504040204" pitchFamily="34" charset="0"/>
              </a:rPr>
              <a:t> Rejoignez la communauté des premières années « Unis vers L1 » sur </a:t>
            </a:r>
            <a:r>
              <a:rPr lang="fr-FR" altLang="fr-FR" dirty="0" err="1">
                <a:solidFill>
                  <a:srgbClr val="000000"/>
                </a:solidFill>
                <a:latin typeface="Verdana" panose="020B0604030504040204" pitchFamily="34" charset="0"/>
              </a:rPr>
              <a:t>LILAGORA</a:t>
            </a:r>
            <a:r>
              <a:rPr lang="fr-FR" altLang="fr-FR" dirty="0">
                <a:solidFill>
                  <a:srgbClr val="000000"/>
                </a:solidFill>
                <a:latin typeface="Verdana" panose="020B0604030504040204" pitchFamily="34" charset="0"/>
              </a:rPr>
              <a:t> pour échanger et être </a:t>
            </a:r>
            <a:r>
              <a:rPr lang="fr-FR" altLang="fr-FR" dirty="0" err="1">
                <a:solidFill>
                  <a:srgbClr val="000000"/>
                </a:solidFill>
                <a:latin typeface="Verdana" panose="020B0604030504040204" pitchFamily="34" charset="0"/>
              </a:rPr>
              <a:t>accompagné.e</a:t>
            </a:r>
            <a:endParaRPr lang="fr-FR" altLang="fr-FR" dirty="0">
              <a:solidFill>
                <a:srgbClr val="000000"/>
              </a:solidFill>
              <a:latin typeface="Verdana" panose="020B0604030504040204" pitchFamily="34" charset="0"/>
            </a:endParaRPr>
          </a:p>
          <a:p>
            <a:pPr>
              <a:lnSpc>
                <a:spcPct val="90000"/>
              </a:lnSpc>
              <a:buClr>
                <a:schemeClr val="accent1"/>
              </a:buClr>
              <a:buSzPct val="100000"/>
              <a:buFont typeface="Wingdings" pitchFamily="2" charset="2"/>
              <a:buChar char="§"/>
              <a:defRPr/>
            </a:pPr>
            <a:r>
              <a:rPr lang="fr-FR" altLang="fr-FR" dirty="0">
                <a:solidFill>
                  <a:srgbClr val="000000"/>
                </a:solidFill>
                <a:highlight>
                  <a:srgbClr val="FFFF00"/>
                </a:highlight>
                <a:latin typeface="Verdana" panose="020B0604030504040204" pitchFamily="34" charset="0"/>
              </a:rPr>
              <a:t> </a:t>
            </a:r>
            <a:r>
              <a:rPr lang="fr-FR" altLang="fr-FR" dirty="0">
                <a:solidFill>
                  <a:srgbClr val="000000"/>
                </a:solidFill>
                <a:latin typeface="Verdana" panose="020B0604030504040204" pitchFamily="34" charset="0"/>
              </a:rPr>
              <a:t>Adoptez une méthodologie de travail adapté à l’université en vous appuyant sur les ressources de la plateforme PACTES accessible dans votre ENT</a:t>
            </a:r>
          </a:p>
          <a:p>
            <a:pPr>
              <a:lnSpc>
                <a:spcPct val="90000"/>
              </a:lnSpc>
              <a:buClr>
                <a:schemeClr val="accent1"/>
              </a:buClr>
              <a:buSzPct val="100000"/>
              <a:buFont typeface="Wingdings" pitchFamily="2" charset="2"/>
              <a:buChar char="§"/>
              <a:defRPr/>
            </a:pPr>
            <a:r>
              <a:rPr lang="fr-FR" altLang="fr-FR" dirty="0">
                <a:solidFill>
                  <a:srgbClr val="000000"/>
                </a:solidFill>
                <a:latin typeface="Verdana" panose="020B0604030504040204" pitchFamily="34" charset="0"/>
              </a:rPr>
              <a:t> Apprenez à travailler en autonomie en dehors des cours (lisez les textes et ouvrages conseillés, fréquentez les BU, les centres de ressources en langues, utilisez l’outil anti-plagiat, etc.).</a:t>
            </a:r>
          </a:p>
          <a:p>
            <a:pPr>
              <a:lnSpc>
                <a:spcPct val="90000"/>
              </a:lnSpc>
              <a:buClr>
                <a:schemeClr val="accent1"/>
              </a:buClr>
              <a:buSzPct val="100000"/>
              <a:buFont typeface="Wingdings" pitchFamily="2" charset="2"/>
              <a:buChar char="§"/>
              <a:defRPr/>
            </a:pPr>
            <a:r>
              <a:rPr lang="fr-FR" altLang="fr-FR" dirty="0">
                <a:solidFill>
                  <a:srgbClr val="000000"/>
                </a:solidFill>
                <a:latin typeface="Verdana" panose="020B0604030504040204" pitchFamily="34" charset="0"/>
              </a:rPr>
              <a:t> Sollicitez vos enseignants</a:t>
            </a:r>
          </a:p>
          <a:p>
            <a:pPr>
              <a:lnSpc>
                <a:spcPct val="90000"/>
              </a:lnSpc>
              <a:buClr>
                <a:schemeClr val="accent1"/>
              </a:buClr>
              <a:buSzPct val="100000"/>
              <a:buFont typeface="Wingdings" pitchFamily="2" charset="2"/>
              <a:buChar char="§"/>
              <a:defRPr/>
            </a:pPr>
            <a:r>
              <a:rPr lang="fr-FR" altLang="fr-FR" dirty="0">
                <a:solidFill>
                  <a:srgbClr val="000000"/>
                </a:solidFill>
                <a:latin typeface="Verdana" panose="020B0604030504040204" pitchFamily="34" charset="0"/>
              </a:rPr>
              <a:t> Respectez les dates d’inscription administrative / pédagogique / aux examens.</a:t>
            </a:r>
          </a:p>
          <a:p>
            <a:pPr>
              <a:lnSpc>
                <a:spcPct val="90000"/>
              </a:lnSpc>
              <a:buClr>
                <a:schemeClr val="accent3"/>
              </a:buClr>
              <a:buSzPct val="100000"/>
              <a:buFont typeface="Wingdings" pitchFamily="2" charset="2"/>
              <a:buChar char="§"/>
              <a:defRPr/>
            </a:pPr>
            <a:endParaRPr lang="fr-FR" altLang="fr-FR" dirty="0">
              <a:solidFill>
                <a:srgbClr val="000000"/>
              </a:solidFill>
              <a:latin typeface="Verdana" panose="020B0604030504040204" pitchFamily="34" charset="0"/>
            </a:endParaRPr>
          </a:p>
          <a:p>
            <a:pPr>
              <a:lnSpc>
                <a:spcPct val="90000"/>
              </a:lnSpc>
              <a:buClr>
                <a:srgbClr val="FC535C"/>
              </a:buClr>
              <a:buSzPct val="100000"/>
              <a:buFont typeface="Wingdings" pitchFamily="2" charset="2"/>
              <a:buChar char="§"/>
              <a:defRPr/>
            </a:pPr>
            <a:endParaRPr lang="fr-FR" altLang="fr-FR" dirty="0">
              <a:solidFill>
                <a:srgbClr val="000000"/>
              </a:solidFill>
              <a:latin typeface="Verdana" panose="020B060403050404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47537" y="954157"/>
            <a:ext cx="11320393" cy="5106013"/>
          </a:xfrm>
          <a:prstGeom prst="rect">
            <a:avLst/>
          </a:prstGeom>
          <a:solidFill>
            <a:schemeClr val="bg1"/>
          </a:solidFill>
          <a:ln w="9525">
            <a:noFill/>
            <a:miter lim="800000"/>
            <a:headEnd/>
            <a:tailEnd/>
          </a:ln>
        </p:spPr>
        <p:txBody>
          <a:bodyPr wrap="square">
            <a:spAutoFit/>
          </a:bodyPr>
          <a:lstStyle/>
          <a:p>
            <a:pPr>
              <a:lnSpc>
                <a:spcPct val="90000"/>
              </a:lnSpc>
              <a:buClr>
                <a:srgbClr val="FC535C"/>
              </a:buClr>
              <a:buSzPct val="100000"/>
              <a:defRPr/>
            </a:pPr>
            <a:r>
              <a:rPr lang="fr-FR" altLang="fr-FR" sz="4000" b="1" dirty="0">
                <a:solidFill>
                  <a:srgbClr val="002060"/>
                </a:solidFill>
                <a:latin typeface="Marianne" pitchFamily="50" charset="0"/>
              </a:rPr>
              <a:t>CONSTRUISEZ VOTRE PROJET D’ÉTUDES ET PROFESSIONNEL</a:t>
            </a:r>
          </a:p>
          <a:p>
            <a:pPr>
              <a:lnSpc>
                <a:spcPct val="90000"/>
              </a:lnSpc>
              <a:buClr>
                <a:srgbClr val="FC535C"/>
              </a:buClr>
              <a:buSzPct val="100000"/>
              <a:buFont typeface="Wingdings" pitchFamily="2" charset="2"/>
              <a:buChar char="§"/>
              <a:defRPr/>
            </a:pPr>
            <a:endParaRPr lang="fr-FR" altLang="fr-FR" dirty="0">
              <a:solidFill>
                <a:srgbClr val="000000"/>
              </a:solidFill>
              <a:latin typeface="Verdana" panose="020B0604030504040204" pitchFamily="34" charset="0"/>
            </a:endParaRPr>
          </a:p>
          <a:p>
            <a:pPr>
              <a:lnSpc>
                <a:spcPct val="90000"/>
              </a:lnSpc>
              <a:buClr>
                <a:schemeClr val="accent1"/>
              </a:buClr>
              <a:buSzPct val="100000"/>
              <a:buFont typeface="Wingdings" pitchFamily="2" charset="2"/>
              <a:buChar char="§"/>
              <a:defRPr/>
            </a:pPr>
            <a:r>
              <a:rPr lang="fr-FR" altLang="fr-FR" dirty="0">
                <a:solidFill>
                  <a:srgbClr val="000000"/>
                </a:solidFill>
                <a:latin typeface="Verdana" panose="020B0604030504040204" pitchFamily="34" charset="0"/>
              </a:rPr>
              <a:t> </a:t>
            </a:r>
            <a:r>
              <a:rPr lang="fr-FR" altLang="fr-FR" sz="2400" dirty="0">
                <a:solidFill>
                  <a:srgbClr val="000000"/>
                </a:solidFill>
                <a:latin typeface="Marianne" panose="02000000000000000000" pitchFamily="50" charset="0"/>
              </a:rPr>
              <a:t>Construisez votre projet d'études et/ou professionnel avec les relais de la Direction de l’Orientation et de la Direction Stages et Emploi</a:t>
            </a:r>
          </a:p>
          <a:p>
            <a:pPr>
              <a:lnSpc>
                <a:spcPct val="90000"/>
              </a:lnSpc>
              <a:buClr>
                <a:schemeClr val="accent1"/>
              </a:buClr>
              <a:buSzPct val="100000"/>
              <a:buFont typeface="Wingdings" pitchFamily="2" charset="2"/>
              <a:buChar char="§"/>
              <a:defRPr/>
            </a:pPr>
            <a:endParaRPr lang="fr-FR" altLang="fr-FR" sz="2400" dirty="0">
              <a:solidFill>
                <a:srgbClr val="000000"/>
              </a:solidFill>
              <a:latin typeface="Marianne" panose="02000000000000000000" pitchFamily="50" charset="0"/>
            </a:endParaRPr>
          </a:p>
          <a:p>
            <a:pPr>
              <a:lnSpc>
                <a:spcPct val="90000"/>
              </a:lnSpc>
              <a:buClr>
                <a:schemeClr val="accent1"/>
              </a:buClr>
              <a:buSzPct val="100000"/>
              <a:buFont typeface="Wingdings" pitchFamily="2" charset="2"/>
              <a:buChar char="§"/>
              <a:defRPr/>
            </a:pPr>
            <a:r>
              <a:rPr lang="fr-FR" altLang="fr-FR" sz="2400" dirty="0">
                <a:solidFill>
                  <a:srgbClr val="000000"/>
                </a:solidFill>
                <a:latin typeface="Marianne" panose="02000000000000000000" pitchFamily="50" charset="0"/>
              </a:rPr>
              <a:t> Vous avez l'âme d'un entrepreneur, faites-vous accompagner par </a:t>
            </a:r>
            <a:r>
              <a:rPr lang="fr-FR" altLang="fr-FR" sz="2400" b="1" dirty="0">
                <a:solidFill>
                  <a:srgbClr val="000000"/>
                </a:solidFill>
                <a:latin typeface="Marianne" panose="02000000000000000000" pitchFamily="50" charset="0"/>
              </a:rPr>
              <a:t>Pépite Lille Hauts-de-France</a:t>
            </a:r>
          </a:p>
          <a:p>
            <a:pPr>
              <a:lnSpc>
                <a:spcPct val="90000"/>
              </a:lnSpc>
              <a:buClr>
                <a:schemeClr val="accent1"/>
              </a:buClr>
              <a:buSzPct val="100000"/>
              <a:buFont typeface="Wingdings" pitchFamily="2" charset="2"/>
              <a:buChar char="§"/>
              <a:defRPr/>
            </a:pPr>
            <a:endParaRPr lang="fr-FR" altLang="fr-FR" sz="2400" b="1" dirty="0">
              <a:solidFill>
                <a:srgbClr val="000000"/>
              </a:solidFill>
              <a:latin typeface="Marianne" panose="02000000000000000000" pitchFamily="50" charset="0"/>
            </a:endParaRPr>
          </a:p>
          <a:p>
            <a:pPr>
              <a:lnSpc>
                <a:spcPct val="90000"/>
              </a:lnSpc>
              <a:buClr>
                <a:schemeClr val="accent1"/>
              </a:buClr>
              <a:buSzPct val="100000"/>
              <a:buFont typeface="Wingdings" pitchFamily="2" charset="2"/>
              <a:buChar char="§"/>
              <a:defRPr/>
            </a:pPr>
            <a:r>
              <a:rPr lang="fr-FR" altLang="fr-FR" sz="2400" dirty="0">
                <a:solidFill>
                  <a:srgbClr val="000000"/>
                </a:solidFill>
                <a:latin typeface="Marianne" panose="02000000000000000000" pitchFamily="50" charset="0"/>
              </a:rPr>
              <a:t> Consultez régulièrement </a:t>
            </a:r>
            <a:r>
              <a:rPr lang="fr-FR" altLang="fr-FR" sz="2400" b="1" dirty="0">
                <a:solidFill>
                  <a:srgbClr val="000000"/>
                </a:solidFill>
                <a:latin typeface="Marianne" panose="02000000000000000000" pitchFamily="50" charset="0"/>
              </a:rPr>
              <a:t>LILAGORA</a:t>
            </a:r>
            <a:r>
              <a:rPr lang="fr-FR" altLang="fr-FR" sz="2400" dirty="0">
                <a:solidFill>
                  <a:srgbClr val="000000"/>
                </a:solidFill>
                <a:latin typeface="Marianne" panose="02000000000000000000" pitchFamily="50" charset="0"/>
              </a:rPr>
              <a:t>, le réseau professionnel de l’université : actu, offres de stage, d’emploi, d’alternance…</a:t>
            </a:r>
          </a:p>
          <a:p>
            <a:pPr>
              <a:lnSpc>
                <a:spcPct val="90000"/>
              </a:lnSpc>
              <a:buClr>
                <a:schemeClr val="accent1"/>
              </a:buClr>
              <a:buSzPct val="100000"/>
              <a:buFont typeface="Wingdings" pitchFamily="2" charset="2"/>
              <a:buChar char="§"/>
              <a:defRPr/>
            </a:pPr>
            <a:endParaRPr lang="fr-FR" altLang="fr-FR" sz="2400" dirty="0">
              <a:solidFill>
                <a:srgbClr val="000000"/>
              </a:solidFill>
              <a:latin typeface="Marianne" panose="02000000000000000000" pitchFamily="50" charset="0"/>
            </a:endParaRPr>
          </a:p>
          <a:p>
            <a:pPr>
              <a:lnSpc>
                <a:spcPct val="90000"/>
              </a:lnSpc>
              <a:buClr>
                <a:schemeClr val="accent1"/>
              </a:buClr>
              <a:buSzPct val="100000"/>
              <a:buFont typeface="Wingdings" pitchFamily="2" charset="2"/>
              <a:buChar char="§"/>
              <a:defRPr/>
            </a:pPr>
            <a:r>
              <a:rPr lang="fr-FR" altLang="fr-FR" sz="2400" dirty="0">
                <a:solidFill>
                  <a:srgbClr val="000000"/>
                </a:solidFill>
                <a:latin typeface="Marianne" panose="02000000000000000000" pitchFamily="50" charset="0"/>
              </a:rPr>
              <a:t> Construisez votre projet de mobilité internationale avec le service des </a:t>
            </a:r>
            <a:r>
              <a:rPr lang="fr-FR" altLang="fr-FR" sz="2400" b="1" dirty="0">
                <a:solidFill>
                  <a:srgbClr val="000000"/>
                </a:solidFill>
                <a:latin typeface="Marianne" panose="02000000000000000000" pitchFamily="50" charset="0"/>
              </a:rPr>
              <a:t>Relations Internationales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47537" y="954157"/>
            <a:ext cx="11320393" cy="4967514"/>
          </a:xfrm>
          <a:prstGeom prst="rect">
            <a:avLst/>
          </a:prstGeom>
          <a:solidFill>
            <a:schemeClr val="bg1"/>
          </a:solidFill>
          <a:ln w="9525">
            <a:noFill/>
            <a:miter lim="800000"/>
            <a:headEnd/>
            <a:tailEnd/>
          </a:ln>
        </p:spPr>
        <p:txBody>
          <a:bodyPr wrap="square">
            <a:spAutoFit/>
          </a:bodyPr>
          <a:lstStyle/>
          <a:p>
            <a:pPr>
              <a:lnSpc>
                <a:spcPct val="90000"/>
              </a:lnSpc>
              <a:buClr>
                <a:srgbClr val="FC535C"/>
              </a:buClr>
              <a:buSzPct val="100000"/>
              <a:defRPr/>
            </a:pPr>
            <a:r>
              <a:rPr lang="fr-FR" altLang="fr-FR" sz="4000" b="1" dirty="0">
                <a:solidFill>
                  <a:srgbClr val="002060"/>
                </a:solidFill>
                <a:latin typeface="Marianne" pitchFamily="50" charset="0"/>
              </a:rPr>
              <a:t>BÉNÉFICIEZ D'UN ACCOMPAGNEMENT</a:t>
            </a:r>
          </a:p>
          <a:p>
            <a:pPr>
              <a:lnSpc>
                <a:spcPct val="90000"/>
              </a:lnSpc>
              <a:buClr>
                <a:srgbClr val="FC535C"/>
              </a:buClr>
              <a:buSzPct val="100000"/>
              <a:defRPr/>
            </a:pPr>
            <a:endParaRPr lang="fr-FR" altLang="fr-FR" sz="2400" b="1" dirty="0">
              <a:solidFill>
                <a:srgbClr val="FC535C"/>
              </a:solidFill>
              <a:latin typeface="Marianne" pitchFamily="50" charset="0"/>
            </a:endParaRPr>
          </a:p>
          <a:p>
            <a:pPr>
              <a:lnSpc>
                <a:spcPct val="90000"/>
              </a:lnSpc>
              <a:buClr>
                <a:schemeClr val="accent1"/>
              </a:buClr>
              <a:buSzPct val="100000"/>
              <a:buFont typeface="Wingdings" pitchFamily="2" charset="2"/>
              <a:buChar char="§"/>
              <a:defRPr/>
            </a:pPr>
            <a:r>
              <a:rPr lang="fr-FR" altLang="fr-FR" sz="2400" dirty="0">
                <a:solidFill>
                  <a:srgbClr val="000000"/>
                </a:solidFill>
                <a:latin typeface="Marianne" panose="02000000000000000000" pitchFamily="50" charset="0"/>
              </a:rPr>
              <a:t> </a:t>
            </a:r>
            <a:r>
              <a:rPr lang="fr-FR" altLang="fr-FR" sz="2400" b="1" dirty="0">
                <a:solidFill>
                  <a:srgbClr val="000000"/>
                </a:solidFill>
                <a:latin typeface="Marianne" panose="02000000000000000000" pitchFamily="50" charset="0"/>
              </a:rPr>
              <a:t>Dispositifs d'aménagement des études </a:t>
            </a:r>
            <a:r>
              <a:rPr lang="fr-FR" altLang="fr-FR" sz="2400" dirty="0">
                <a:solidFill>
                  <a:srgbClr val="000000"/>
                </a:solidFill>
                <a:latin typeface="Marianne" panose="02000000000000000000" pitchFamily="50" charset="0"/>
              </a:rPr>
              <a:t>selon votre situation </a:t>
            </a:r>
          </a:p>
          <a:p>
            <a:pPr>
              <a:lnSpc>
                <a:spcPct val="90000"/>
              </a:lnSpc>
              <a:buClr>
                <a:schemeClr val="accent1"/>
              </a:buClr>
              <a:buSzPct val="100000"/>
              <a:defRPr/>
            </a:pPr>
            <a:r>
              <a:rPr lang="fr-FR" altLang="fr-FR" sz="2400" dirty="0">
                <a:solidFill>
                  <a:srgbClr val="000000"/>
                </a:solidFill>
                <a:latin typeface="Marianne" panose="02000000000000000000" pitchFamily="50" charset="0"/>
                <a:sym typeface="Wingdings" panose="05000000000000000000" pitchFamily="2" charset="2"/>
              </a:rPr>
              <a:t> </a:t>
            </a:r>
            <a:r>
              <a:rPr lang="fr-FR" altLang="fr-FR" sz="2400" dirty="0">
                <a:solidFill>
                  <a:srgbClr val="000000"/>
                </a:solidFill>
                <a:latin typeface="Marianne" panose="02000000000000000000" pitchFamily="50" charset="0"/>
              </a:rPr>
              <a:t>aménagements pédagogiques en licence, handicap, Service civique, engagement citoyen et associatif, sportif de haut niveau, artiste de haut niveau, étudiants réfugiés ou demandeurs d'asile, parents, salariés….</a:t>
            </a:r>
          </a:p>
          <a:p>
            <a:pPr>
              <a:lnSpc>
                <a:spcPct val="90000"/>
              </a:lnSpc>
              <a:buClr>
                <a:schemeClr val="accent1"/>
              </a:buClr>
              <a:buSzPct val="100000"/>
              <a:defRPr/>
            </a:pPr>
            <a:endParaRPr lang="fr-FR" altLang="fr-FR" sz="2400" dirty="0">
              <a:solidFill>
                <a:srgbClr val="000000"/>
              </a:solidFill>
              <a:latin typeface="Marianne" panose="02000000000000000000" pitchFamily="50" charset="0"/>
            </a:endParaRPr>
          </a:p>
          <a:p>
            <a:pPr>
              <a:lnSpc>
                <a:spcPct val="90000"/>
              </a:lnSpc>
              <a:buClr>
                <a:schemeClr val="accent1"/>
              </a:buClr>
              <a:buSzPct val="100000"/>
              <a:buFont typeface="Wingdings" pitchFamily="2" charset="2"/>
              <a:buChar char="§"/>
              <a:defRPr/>
            </a:pPr>
            <a:r>
              <a:rPr lang="fr-FR" altLang="fr-FR" sz="2400" dirty="0">
                <a:solidFill>
                  <a:srgbClr val="000000"/>
                </a:solidFill>
                <a:latin typeface="Marianne" panose="02000000000000000000" pitchFamily="50" charset="0"/>
              </a:rPr>
              <a:t> </a:t>
            </a:r>
            <a:r>
              <a:rPr lang="fr-FR" altLang="fr-FR" sz="2400" b="1" dirty="0">
                <a:solidFill>
                  <a:srgbClr val="000000"/>
                </a:solidFill>
                <a:latin typeface="Marianne" panose="02000000000000000000" pitchFamily="50" charset="0"/>
              </a:rPr>
              <a:t>L'Université de Lille vous accompagne</a:t>
            </a:r>
            <a:r>
              <a:rPr lang="fr-FR" altLang="fr-FR" sz="2400" dirty="0">
                <a:solidFill>
                  <a:srgbClr val="000000"/>
                </a:solidFill>
                <a:latin typeface="Marianne" panose="02000000000000000000" pitchFamily="50" charset="0"/>
              </a:rPr>
              <a:t>, quel que soit votre besoin </a:t>
            </a:r>
          </a:p>
          <a:p>
            <a:pPr>
              <a:lnSpc>
                <a:spcPct val="90000"/>
              </a:lnSpc>
              <a:buClr>
                <a:schemeClr val="accent1"/>
              </a:buClr>
              <a:buSzPct val="100000"/>
              <a:buFont typeface="Wingdings"/>
              <a:buChar char="è"/>
              <a:defRPr/>
            </a:pPr>
            <a:r>
              <a:rPr lang="fr-FR" altLang="fr-FR" sz="2400" dirty="0">
                <a:solidFill>
                  <a:srgbClr val="000000"/>
                </a:solidFill>
                <a:latin typeface="Marianne" panose="02000000000000000000" pitchFamily="50" charset="0"/>
              </a:rPr>
              <a:t>tutorat, conseils en orientation, aides sociales, santé,...</a:t>
            </a:r>
          </a:p>
          <a:p>
            <a:pPr>
              <a:lnSpc>
                <a:spcPct val="90000"/>
              </a:lnSpc>
              <a:buClr>
                <a:schemeClr val="accent1"/>
              </a:buClr>
              <a:buSzPct val="100000"/>
              <a:buFont typeface="Wingdings"/>
              <a:buChar char="è"/>
              <a:defRPr/>
            </a:pPr>
            <a:endParaRPr lang="fr-FR" altLang="fr-FR" sz="2400" dirty="0">
              <a:solidFill>
                <a:srgbClr val="000000"/>
              </a:solidFill>
              <a:latin typeface="Marianne" panose="02000000000000000000" pitchFamily="50" charset="0"/>
            </a:endParaRPr>
          </a:p>
          <a:p>
            <a:pPr>
              <a:lnSpc>
                <a:spcPct val="90000"/>
              </a:lnSpc>
              <a:buClr>
                <a:schemeClr val="accent1"/>
              </a:buClr>
              <a:buSzPct val="100000"/>
              <a:buFont typeface="Wingdings" pitchFamily="2" charset="2"/>
              <a:buChar char="§"/>
              <a:defRPr/>
            </a:pPr>
            <a:r>
              <a:rPr lang="fr-FR" altLang="fr-FR" sz="2400" b="1" dirty="0">
                <a:solidFill>
                  <a:srgbClr val="000000"/>
                </a:solidFill>
                <a:latin typeface="Marianne" panose="02000000000000000000" pitchFamily="50" charset="0"/>
              </a:rPr>
              <a:t> Coup de Pouce Rentrée ! </a:t>
            </a:r>
            <a:r>
              <a:rPr lang="fr-FR" altLang="fr-FR" sz="2400" dirty="0">
                <a:solidFill>
                  <a:srgbClr val="000000"/>
                </a:solidFill>
                <a:latin typeface="Marianne" panose="02000000000000000000" pitchFamily="50" charset="0"/>
              </a:rPr>
              <a:t>l’Université de Lille propose à 2000 étudiants inscrits pour la première fois en première année, sous conditions de ressources, un « coup de pouce de rentrée » d’une valeur de 200€. Consultez votre boîte mail.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D3D88C-D990-45CB-8507-7CD3A7768237}"/>
              </a:ext>
            </a:extLst>
          </p:cNvPr>
          <p:cNvSpPr>
            <a:spLocks noGrp="1"/>
          </p:cNvSpPr>
          <p:nvPr>
            <p:ph type="ctrTitle"/>
          </p:nvPr>
        </p:nvSpPr>
        <p:spPr>
          <a:xfrm>
            <a:off x="869985" y="847348"/>
            <a:ext cx="10452029" cy="675641"/>
          </a:xfrm>
        </p:spPr>
        <p:txBody>
          <a:bodyPr>
            <a:normAutofit fontScale="90000"/>
          </a:bodyPr>
          <a:lstStyle/>
          <a:p>
            <a:r>
              <a:rPr lang="fr-FR" b="1" dirty="0">
                <a:latin typeface="Marianne" panose="02000000000000000000" pitchFamily="50" charset="0"/>
              </a:rPr>
              <a:t>Contrat Pédagogique de Réussite - </a:t>
            </a:r>
            <a:r>
              <a:rPr lang="fr-FR" b="1" dirty="0" err="1">
                <a:latin typeface="Marianne" panose="02000000000000000000" pitchFamily="50" charset="0"/>
              </a:rPr>
              <a:t>ConPeRe</a:t>
            </a:r>
            <a:endParaRPr lang="fr-FR" b="1" dirty="0">
              <a:latin typeface="Marianne" panose="02000000000000000000" pitchFamily="50" charset="0"/>
            </a:endParaRPr>
          </a:p>
        </p:txBody>
      </p:sp>
      <p:sp>
        <p:nvSpPr>
          <p:cNvPr id="3" name="Sous-titre 2">
            <a:extLst>
              <a:ext uri="{FF2B5EF4-FFF2-40B4-BE49-F238E27FC236}">
                <a16:creationId xmlns:a16="http://schemas.microsoft.com/office/drawing/2014/main" id="{B120E5D0-94F5-41BC-81A1-26BD48AAB6CC}"/>
              </a:ext>
            </a:extLst>
          </p:cNvPr>
          <p:cNvSpPr>
            <a:spLocks noGrp="1"/>
          </p:cNvSpPr>
          <p:nvPr>
            <p:ph type="subTitle" idx="1"/>
          </p:nvPr>
        </p:nvSpPr>
        <p:spPr>
          <a:xfrm>
            <a:off x="1037405" y="2007313"/>
            <a:ext cx="9144000" cy="1655762"/>
          </a:xfrm>
        </p:spPr>
        <p:txBody>
          <a:bodyPr/>
          <a:lstStyle/>
          <a:p>
            <a:pPr marL="342900" indent="-342900">
              <a:buClr>
                <a:schemeClr val="accent3"/>
              </a:buClr>
              <a:buFont typeface="Wingdings" panose="05000000000000000000" pitchFamily="2" charset="2"/>
              <a:buChar char="§"/>
            </a:pPr>
            <a:r>
              <a:rPr lang="fr-FR" dirty="0"/>
              <a:t>Dans le cadre de la loi Orientation et Réussite des étudiants (ORE), l’Université de Lille vous propose des mesures d’accompagnement destinées à favoriser votre réussite</a:t>
            </a:r>
          </a:p>
          <a:p>
            <a:pPr marL="342900" indent="-342900">
              <a:buClr>
                <a:schemeClr val="accent3"/>
              </a:buClr>
              <a:buFont typeface="Wingdings" panose="05000000000000000000" pitchFamily="2" charset="2"/>
              <a:buChar char="§"/>
            </a:pPr>
            <a:r>
              <a:rPr lang="fr-FR" dirty="0"/>
              <a:t>Vous devez compléter </a:t>
            </a:r>
            <a:r>
              <a:rPr lang="fr-FR" u="sng" dirty="0"/>
              <a:t>dès à présent </a:t>
            </a:r>
            <a:r>
              <a:rPr lang="fr-FR" dirty="0"/>
              <a:t>votre </a:t>
            </a:r>
            <a:r>
              <a:rPr lang="fr-FR" b="1" dirty="0"/>
              <a:t>contrat pédagogique de réussite</a:t>
            </a:r>
            <a:r>
              <a:rPr lang="fr-FR" dirty="0"/>
              <a:t> via l’application </a:t>
            </a:r>
            <a:r>
              <a:rPr lang="fr-FR" dirty="0" err="1"/>
              <a:t>ConPeRe</a:t>
            </a:r>
            <a:r>
              <a:rPr lang="fr-FR" dirty="0"/>
              <a:t> qui se trouve sur votre Environnement Numérique de Travail (ENT)</a:t>
            </a:r>
          </a:p>
          <a:p>
            <a:pPr marL="342900" indent="-342900">
              <a:buClr>
                <a:schemeClr val="accent3"/>
              </a:buClr>
              <a:buFont typeface="Wingdings" panose="05000000000000000000" pitchFamily="2" charset="2"/>
              <a:buChar char="§"/>
            </a:pPr>
            <a:r>
              <a:rPr lang="fr-FR" dirty="0"/>
              <a:t>Retrouvez les ressources et l’accompagnement en ligne sur la boite à outils scolarité : </a:t>
            </a:r>
            <a:r>
              <a:rPr lang="fr-FR" dirty="0">
                <a:hlinkClick r:id="rId2"/>
              </a:rPr>
              <a:t>https://www.univ-lille.fr/formation/boite-a-outils-rentree</a:t>
            </a:r>
            <a:endParaRPr lang="fr-FR" dirty="0"/>
          </a:p>
          <a:p>
            <a:r>
              <a:rPr lang="fr-FR" dirty="0"/>
              <a:t>		Infos </a:t>
            </a:r>
            <a:r>
              <a:rPr lang="fr-FR" dirty="0" err="1"/>
              <a:t>ConPeRe</a:t>
            </a:r>
            <a:r>
              <a:rPr lang="fr-FR" dirty="0"/>
              <a:t> en bas de page</a:t>
            </a:r>
          </a:p>
          <a:p>
            <a:endParaRPr lang="fr-FR" dirty="0"/>
          </a:p>
        </p:txBody>
      </p:sp>
      <p:sp>
        <p:nvSpPr>
          <p:cNvPr id="7" name="Flèche : chevron 6">
            <a:extLst>
              <a:ext uri="{FF2B5EF4-FFF2-40B4-BE49-F238E27FC236}">
                <a16:creationId xmlns:a16="http://schemas.microsoft.com/office/drawing/2014/main" id="{5CFB5FB3-F7E5-4661-A148-55262BE60BDE}"/>
              </a:ext>
            </a:extLst>
          </p:cNvPr>
          <p:cNvSpPr/>
          <p:nvPr/>
        </p:nvSpPr>
        <p:spPr>
          <a:xfrm>
            <a:off x="2565646" y="5379868"/>
            <a:ext cx="280445" cy="292963"/>
          </a:xfrm>
          <a:prstGeom prst="chevro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220814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47537" y="954157"/>
            <a:ext cx="11320393" cy="4635115"/>
          </a:xfrm>
          <a:prstGeom prst="rect">
            <a:avLst/>
          </a:prstGeom>
          <a:noFill/>
          <a:ln w="9525">
            <a:noFill/>
            <a:miter lim="800000"/>
            <a:headEnd/>
            <a:tailEnd/>
          </a:ln>
        </p:spPr>
        <p:txBody>
          <a:bodyPr wrap="square">
            <a:spAutoFit/>
          </a:bodyPr>
          <a:lstStyle/>
          <a:p>
            <a:pPr>
              <a:lnSpc>
                <a:spcPct val="90000"/>
              </a:lnSpc>
              <a:buClr>
                <a:srgbClr val="FC535C"/>
              </a:buClr>
              <a:buSzPct val="100000"/>
              <a:defRPr/>
            </a:pPr>
            <a:r>
              <a:rPr lang="fr-FR" altLang="fr-FR" sz="4400" b="1" dirty="0">
                <a:solidFill>
                  <a:srgbClr val="002060"/>
                </a:solidFill>
                <a:latin typeface="Marianne" pitchFamily="50" charset="0"/>
              </a:rPr>
              <a:t>PARTICIPEZ À LA VIE DU CAMPUS</a:t>
            </a:r>
          </a:p>
          <a:p>
            <a:pPr>
              <a:lnSpc>
                <a:spcPct val="90000"/>
              </a:lnSpc>
              <a:buClr>
                <a:srgbClr val="FC535C"/>
              </a:buClr>
              <a:buSzPct val="100000"/>
              <a:defRPr/>
            </a:pPr>
            <a:endParaRPr lang="fr-FR" altLang="fr-FR" sz="2400" b="1" dirty="0">
              <a:solidFill>
                <a:srgbClr val="002060"/>
              </a:solidFill>
              <a:latin typeface="Marianne" pitchFamily="50" charset="0"/>
            </a:endParaRPr>
          </a:p>
          <a:p>
            <a:pPr>
              <a:lnSpc>
                <a:spcPct val="90000"/>
              </a:lnSpc>
              <a:buClr>
                <a:schemeClr val="accent3"/>
              </a:buClr>
              <a:buSzPct val="100000"/>
              <a:defRPr/>
            </a:pPr>
            <a:r>
              <a:rPr lang="fr-FR" altLang="fr-FR" sz="2800" dirty="0">
                <a:solidFill>
                  <a:srgbClr val="000000"/>
                </a:solidFill>
                <a:latin typeface="Marianne" panose="02000000000000000000" pitchFamily="50" charset="0"/>
              </a:rPr>
              <a:t> </a:t>
            </a:r>
          </a:p>
          <a:p>
            <a:pPr>
              <a:lnSpc>
                <a:spcPct val="90000"/>
              </a:lnSpc>
              <a:buClr>
                <a:schemeClr val="accent1"/>
              </a:buClr>
              <a:buSzPct val="100000"/>
              <a:buFont typeface="Wingdings" pitchFamily="2" charset="2"/>
              <a:buChar char="§"/>
              <a:defRPr/>
            </a:pPr>
            <a:r>
              <a:rPr lang="fr-FR" altLang="fr-FR" sz="2800" dirty="0">
                <a:solidFill>
                  <a:srgbClr val="000000"/>
                </a:solidFill>
                <a:latin typeface="Marianne" panose="02000000000000000000" pitchFamily="50" charset="0"/>
              </a:rPr>
              <a:t>Avec une </a:t>
            </a:r>
            <a:r>
              <a:rPr lang="fr-FR" altLang="fr-FR" sz="2800" b="1" dirty="0">
                <a:solidFill>
                  <a:srgbClr val="000000"/>
                </a:solidFill>
                <a:latin typeface="Marianne" panose="02000000000000000000" pitchFamily="50" charset="0"/>
              </a:rPr>
              <a:t>association étudiante </a:t>
            </a:r>
            <a:r>
              <a:rPr lang="fr-FR" altLang="fr-FR" sz="2800" dirty="0">
                <a:solidFill>
                  <a:srgbClr val="000000"/>
                </a:solidFill>
                <a:latin typeface="Marianne" panose="02000000000000000000" pitchFamily="50" charset="0"/>
              </a:rPr>
              <a:t>(rapprochez-vous du BVE&amp;H)</a:t>
            </a:r>
            <a:br>
              <a:rPr lang="fr-FR" altLang="fr-FR" sz="2800" dirty="0">
                <a:solidFill>
                  <a:srgbClr val="000000"/>
                </a:solidFill>
                <a:latin typeface="Marianne" panose="02000000000000000000" pitchFamily="50" charset="0"/>
              </a:rPr>
            </a:br>
            <a:endParaRPr lang="fr-FR" altLang="fr-FR" sz="2800" dirty="0">
              <a:solidFill>
                <a:srgbClr val="000000"/>
              </a:solidFill>
              <a:latin typeface="Marianne" panose="02000000000000000000" pitchFamily="50" charset="0"/>
            </a:endParaRPr>
          </a:p>
          <a:p>
            <a:pPr>
              <a:lnSpc>
                <a:spcPct val="90000"/>
              </a:lnSpc>
              <a:buClr>
                <a:schemeClr val="accent1"/>
              </a:buClr>
              <a:buSzPct val="100000"/>
              <a:buFont typeface="Wingdings" pitchFamily="2" charset="2"/>
              <a:buChar char="§"/>
              <a:defRPr/>
            </a:pPr>
            <a:r>
              <a:rPr lang="fr-FR" altLang="fr-FR" sz="2800" dirty="0">
                <a:solidFill>
                  <a:srgbClr val="000000"/>
                </a:solidFill>
                <a:latin typeface="Marianne" panose="02000000000000000000" pitchFamily="50" charset="0"/>
              </a:rPr>
              <a:t>Pratiquez un </a:t>
            </a:r>
            <a:r>
              <a:rPr lang="fr-FR" altLang="fr-FR" sz="2800" b="1" dirty="0">
                <a:solidFill>
                  <a:srgbClr val="000000"/>
                </a:solidFill>
                <a:latin typeface="Marianne" panose="02000000000000000000" pitchFamily="50" charset="0"/>
              </a:rPr>
              <a:t>sport </a:t>
            </a:r>
            <a:r>
              <a:rPr lang="fr-FR" altLang="fr-FR" sz="2800" dirty="0">
                <a:solidFill>
                  <a:srgbClr val="000000"/>
                </a:solidFill>
                <a:latin typeface="Marianne" panose="02000000000000000000" pitchFamily="50" charset="0"/>
              </a:rPr>
              <a:t>ou profitez des multiples </a:t>
            </a:r>
            <a:r>
              <a:rPr lang="fr-FR" altLang="fr-FR" sz="2800" b="1" dirty="0">
                <a:solidFill>
                  <a:srgbClr val="000000"/>
                </a:solidFill>
                <a:latin typeface="Marianne" panose="02000000000000000000" pitchFamily="50" charset="0"/>
              </a:rPr>
              <a:t>activités culturelles </a:t>
            </a:r>
            <a:r>
              <a:rPr lang="fr-FR" altLang="fr-FR" sz="2800" dirty="0">
                <a:solidFill>
                  <a:srgbClr val="000000"/>
                </a:solidFill>
                <a:latin typeface="Marianne" panose="02000000000000000000" pitchFamily="50" charset="0"/>
              </a:rPr>
              <a:t>proposées sur les campus</a:t>
            </a:r>
          </a:p>
          <a:p>
            <a:pPr>
              <a:lnSpc>
                <a:spcPct val="90000"/>
              </a:lnSpc>
              <a:buClr>
                <a:schemeClr val="accent1"/>
              </a:buClr>
              <a:buSzPct val="100000"/>
              <a:buFont typeface="Wingdings" pitchFamily="2" charset="2"/>
              <a:buChar char="§"/>
              <a:defRPr/>
            </a:pPr>
            <a:endParaRPr lang="fr-FR" altLang="fr-FR" sz="2800" dirty="0">
              <a:solidFill>
                <a:srgbClr val="000000"/>
              </a:solidFill>
              <a:latin typeface="Marianne" panose="02000000000000000000" pitchFamily="50" charset="0"/>
            </a:endParaRPr>
          </a:p>
          <a:p>
            <a:pPr>
              <a:lnSpc>
                <a:spcPct val="90000"/>
              </a:lnSpc>
              <a:buClr>
                <a:schemeClr val="accent1"/>
              </a:buClr>
              <a:buSzPct val="100000"/>
              <a:buFont typeface="Wingdings" pitchFamily="2" charset="2"/>
              <a:buChar char="§"/>
              <a:defRPr/>
            </a:pPr>
            <a:r>
              <a:rPr lang="fr-FR" altLang="fr-FR" sz="2800" dirty="0">
                <a:solidFill>
                  <a:srgbClr val="000000"/>
                </a:solidFill>
                <a:latin typeface="Marianne" panose="02000000000000000000" pitchFamily="50" charset="0"/>
              </a:rPr>
              <a:t> Consultez les </a:t>
            </a:r>
            <a:r>
              <a:rPr lang="fr-FR" altLang="fr-FR" sz="2800" b="1" dirty="0">
                <a:solidFill>
                  <a:srgbClr val="000000"/>
                </a:solidFill>
                <a:latin typeface="Marianne" panose="02000000000000000000" pitchFamily="50" charset="0"/>
              </a:rPr>
              <a:t>réseaux sociaux </a:t>
            </a:r>
            <a:r>
              <a:rPr lang="fr-FR" altLang="fr-FR" sz="2800" dirty="0">
                <a:solidFill>
                  <a:srgbClr val="000000"/>
                </a:solidFill>
                <a:latin typeface="Marianne" panose="02000000000000000000" pitchFamily="50" charset="0"/>
              </a:rPr>
              <a:t>de l’université pour repérer tous les événements ou les opportunités qu’elle vous propose !</a:t>
            </a:r>
          </a:p>
          <a:p>
            <a:pPr>
              <a:lnSpc>
                <a:spcPct val="90000"/>
              </a:lnSpc>
              <a:buClr>
                <a:srgbClr val="FC535C"/>
              </a:buClr>
              <a:buSzPct val="100000"/>
              <a:buFont typeface="Wingdings" pitchFamily="2" charset="2"/>
              <a:buChar char="§"/>
              <a:defRPr/>
            </a:pPr>
            <a:endParaRPr lang="fr-FR" altLang="fr-FR" dirty="0">
              <a:solidFill>
                <a:srgbClr val="000000"/>
              </a:solidFill>
              <a:latin typeface="Verdana" panose="020B0604030504040204" pitchFamily="34" charset="0"/>
            </a:endParaRPr>
          </a:p>
          <a:p>
            <a:pPr>
              <a:lnSpc>
                <a:spcPct val="90000"/>
              </a:lnSpc>
              <a:buClr>
                <a:srgbClr val="FC535C"/>
              </a:buClr>
              <a:buSzPct val="100000"/>
              <a:buFont typeface="Wingdings" pitchFamily="2" charset="2"/>
              <a:buChar char="§"/>
              <a:defRPr/>
            </a:pPr>
            <a:endParaRPr lang="fr-FR" altLang="fr-FR" dirty="0">
              <a:solidFill>
                <a:srgbClr val="000000"/>
              </a:solidFill>
              <a:latin typeface="Verdana" panose="020B060403050404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A2EC2A-30E0-54A2-4314-18C5F9B91271}"/>
              </a:ext>
            </a:extLst>
          </p:cNvPr>
          <p:cNvSpPr/>
          <p:nvPr/>
        </p:nvSpPr>
        <p:spPr>
          <a:xfrm>
            <a:off x="828000" y="831600"/>
            <a:ext cx="10531440" cy="5585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Lst>
            </a:pPr>
            <a:r>
              <a:rPr lang="fr-FR" sz="7200" b="0" strike="noStrike" spc="-1" dirty="0">
                <a:solidFill>
                  <a:srgbClr val="000000"/>
                </a:solidFill>
                <a:latin typeface="Marianne Medium"/>
                <a:ea typeface="Marianne Medium"/>
              </a:rPr>
              <a:t>LA </a:t>
            </a:r>
            <a:r>
              <a:rPr lang="fr-FR" sz="7200" b="1" strike="noStrike" spc="-1" dirty="0">
                <a:solidFill>
                  <a:srgbClr val="000000"/>
                </a:solidFill>
                <a:latin typeface="Marianne"/>
                <a:ea typeface="Noto Sans SC Regular"/>
              </a:rPr>
              <a:t>LICENCE 1</a:t>
            </a:r>
            <a:endParaRPr lang="fr-FR" sz="7200" b="0" strike="noStrike" spc="-1" dirty="0">
              <a:solidFill>
                <a:srgbClr val="000000"/>
              </a:solidFill>
              <a:latin typeface="Calibri"/>
            </a:endParaRPr>
          </a:p>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Lst>
            </a:pPr>
            <a:r>
              <a:rPr lang="fr-FR" sz="7200" b="0" strike="noStrike" spc="-1" dirty="0">
                <a:solidFill>
                  <a:srgbClr val="000000"/>
                </a:solidFill>
                <a:latin typeface="Marianne Medium"/>
                <a:ea typeface="Marianne Medium"/>
              </a:rPr>
              <a:t>MENTION</a:t>
            </a:r>
            <a:r>
              <a:rPr lang="fr-FR" sz="7200" b="1" strike="noStrike" spc="-1" dirty="0">
                <a:solidFill>
                  <a:srgbClr val="000000"/>
                </a:solidFill>
                <a:latin typeface="Marianne"/>
                <a:ea typeface="Noto Sans SC Regular"/>
              </a:rPr>
              <a:t> LANGUES ÉTRANGÈRES APPLIQUÉES</a:t>
            </a:r>
            <a:endParaRPr lang="fr-FR" sz="7200" b="0" strike="noStrike" spc="-1" dirty="0">
              <a:solidFill>
                <a:srgbClr val="000000"/>
              </a:solidFill>
              <a:latin typeface="Calibri"/>
            </a:endParaRPr>
          </a:p>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Lst>
            </a:pPr>
            <a:endParaRPr lang="fr-FR" sz="7200" b="0" strike="noStrike" spc="-1" dirty="0">
              <a:solidFill>
                <a:srgbClr val="000000"/>
              </a:solidFill>
              <a:latin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47537" y="954157"/>
            <a:ext cx="11320393" cy="1711238"/>
          </a:xfrm>
          <a:prstGeom prst="rect">
            <a:avLst/>
          </a:prstGeom>
          <a:noFill/>
          <a:ln w="9525">
            <a:noFill/>
            <a:miter lim="800000"/>
            <a:headEnd/>
            <a:tailEnd/>
          </a:ln>
        </p:spPr>
        <p:txBody>
          <a:bodyPr wrap="square">
            <a:spAutoFit/>
          </a:bodyPr>
          <a:lstStyle/>
          <a:p>
            <a:pPr marL="342900" indent="-342900">
              <a:buClr>
                <a:schemeClr val="accent1"/>
              </a:buClr>
              <a:buSzPct val="100000"/>
              <a:buFont typeface="Wingdings" panose="05000000000000000000" pitchFamily="2" charset="2"/>
              <a:buChar char="Ø"/>
              <a:defRPr/>
            </a:pPr>
            <a:r>
              <a:rPr lang="fr-FR" altLang="fr-FR" sz="2000" b="1" dirty="0">
                <a:solidFill>
                  <a:srgbClr val="002060"/>
                </a:solidFill>
                <a:latin typeface="Marianne" pitchFamily="50" charset="0"/>
              </a:rPr>
              <a:t>1 LICENCE = 3 ANS = 6 SEMESTRES = 180 CRÉDITS</a:t>
            </a:r>
          </a:p>
          <a:p>
            <a:pPr marL="342900" indent="-342900">
              <a:buClr>
                <a:schemeClr val="accent1"/>
              </a:buClr>
              <a:buSzPct val="100000"/>
              <a:buFont typeface="Wingdings" panose="05000000000000000000" pitchFamily="2" charset="2"/>
              <a:buChar char="Ø"/>
              <a:defRPr/>
            </a:pPr>
            <a:r>
              <a:rPr lang="fr-FR" altLang="fr-FR" sz="2000" b="1" dirty="0">
                <a:solidFill>
                  <a:srgbClr val="002060"/>
                </a:solidFill>
                <a:latin typeface="Marianne" pitchFamily="50" charset="0"/>
              </a:rPr>
              <a:t>1 SEMESTRE = PLUSIEURS BCC – BLOCS DE CONNAISSANCES ET DE COMPÉTENCES</a:t>
            </a:r>
          </a:p>
          <a:p>
            <a:pPr marL="342900" indent="-342900">
              <a:buClr>
                <a:schemeClr val="accent1"/>
              </a:buClr>
              <a:buSzPct val="100000"/>
              <a:buFont typeface="Wingdings" panose="05000000000000000000" pitchFamily="2" charset="2"/>
              <a:buChar char="Ø"/>
              <a:defRPr/>
            </a:pPr>
            <a:r>
              <a:rPr lang="fr-FR" altLang="fr-FR" sz="2000" b="1" dirty="0">
                <a:solidFill>
                  <a:srgbClr val="002060"/>
                </a:solidFill>
                <a:latin typeface="Marianne" pitchFamily="50" charset="0"/>
              </a:rPr>
              <a:t>1BCC = 1 OU PLUSIEURS UE – UNITÉ D’ENSEIGNEMENT</a:t>
            </a:r>
          </a:p>
          <a:p>
            <a:pPr marL="342900" indent="-342900">
              <a:buClr>
                <a:schemeClr val="accent1"/>
              </a:buClr>
              <a:buSzPct val="100000"/>
              <a:buFont typeface="Wingdings" panose="05000000000000000000" pitchFamily="2" charset="2"/>
              <a:buChar char="Ø"/>
              <a:defRPr/>
            </a:pPr>
            <a:r>
              <a:rPr lang="fr-FR" altLang="fr-FR" sz="2000" b="1" dirty="0">
                <a:solidFill>
                  <a:srgbClr val="002060"/>
                </a:solidFill>
                <a:latin typeface="Marianne" pitchFamily="50" charset="0"/>
              </a:rPr>
              <a:t>1 UE = 1 MATIÈRE (LISTE UNIQUE OU LISTE À CHOIX)</a:t>
            </a:r>
          </a:p>
          <a:p>
            <a:pPr>
              <a:lnSpc>
                <a:spcPct val="90000"/>
              </a:lnSpc>
              <a:buClr>
                <a:srgbClr val="FC535C"/>
              </a:buClr>
              <a:buSzPct val="100000"/>
              <a:defRPr/>
            </a:pPr>
            <a:endParaRPr lang="fr-FR" altLang="fr-FR" sz="1400" b="1" dirty="0">
              <a:solidFill>
                <a:srgbClr val="000000"/>
              </a:solidFill>
              <a:latin typeface="Verdana" panose="020B0604030504040204" pitchFamily="34" charset="0"/>
            </a:endParaRPr>
          </a:p>
          <a:p>
            <a:pPr>
              <a:lnSpc>
                <a:spcPct val="90000"/>
              </a:lnSpc>
              <a:buClr>
                <a:srgbClr val="FC535C"/>
              </a:buClr>
              <a:buSzPct val="100000"/>
              <a:buFont typeface="Wingdings" pitchFamily="2" charset="2"/>
              <a:buChar char="§"/>
              <a:defRPr/>
            </a:pPr>
            <a:endParaRPr lang="fr-FR" altLang="fr-FR" sz="1400" b="1" dirty="0">
              <a:solidFill>
                <a:srgbClr val="000000"/>
              </a:solidFill>
              <a:latin typeface="Verdana" panose="020B0604030504040204" pitchFamily="34" charset="0"/>
            </a:endParaRPr>
          </a:p>
        </p:txBody>
      </p:sp>
      <p:sp>
        <p:nvSpPr>
          <p:cNvPr id="6" name="AutoShape 3"/>
          <p:cNvSpPr>
            <a:spLocks noChangeArrowheads="1"/>
          </p:cNvSpPr>
          <p:nvPr/>
        </p:nvSpPr>
        <p:spPr bwMode="auto">
          <a:xfrm>
            <a:off x="3576247" y="2849951"/>
            <a:ext cx="500062" cy="142875"/>
          </a:xfrm>
          <a:prstGeom prst="rightArrow">
            <a:avLst>
              <a:gd name="adj1" fmla="val 50000"/>
              <a:gd name="adj2" fmla="val 50005"/>
            </a:avLst>
          </a:prstGeom>
          <a:solidFill>
            <a:schemeClr val="accent1"/>
          </a:solidFill>
          <a:ln w="9525">
            <a:noFill/>
            <a:round/>
            <a:headEnd/>
            <a:tailEnd/>
          </a:ln>
        </p:spPr>
        <p:txBody>
          <a:bodyPr wrap="none" anchor="ctr"/>
          <a:lstStyle/>
          <a:p>
            <a:pPr>
              <a:buClr>
                <a:srgbClr val="000000"/>
              </a:buClr>
              <a:buSzPct val="100000"/>
              <a:buFont typeface="Times New Roman" pitchFamily="18" charset="0"/>
              <a:buNone/>
            </a:pPr>
            <a:endParaRPr lang="fr-FR" altLang="fr-FR">
              <a:solidFill>
                <a:schemeClr val="accent1"/>
              </a:solidFill>
            </a:endParaRPr>
          </a:p>
        </p:txBody>
      </p:sp>
      <p:sp>
        <p:nvSpPr>
          <p:cNvPr id="7" name="Rectangle 4"/>
          <p:cNvSpPr>
            <a:spLocks noChangeArrowheads="1"/>
          </p:cNvSpPr>
          <p:nvPr/>
        </p:nvSpPr>
        <p:spPr bwMode="auto">
          <a:xfrm>
            <a:off x="556584" y="2744369"/>
            <a:ext cx="3357562" cy="593725"/>
          </a:xfrm>
          <a:prstGeom prst="rect">
            <a:avLst/>
          </a:prstGeom>
          <a:noFill/>
          <a:ln w="9525">
            <a:noFill/>
            <a:round/>
            <a:headEnd/>
            <a:tailEnd/>
          </a:ln>
        </p:spPr>
        <p:txBody>
          <a:bodyPr lIns="90000" tIns="46800" rIns="90000" bIns="46800">
            <a:spAutoFit/>
          </a:bodyPr>
          <a:lstStyle/>
          <a:p>
            <a:pPr eaLnBrk="1" hangingPunct="1">
              <a:lnSpc>
                <a:spcPct val="90000"/>
              </a:lnSpc>
              <a:spcBef>
                <a:spcPts val="12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800" b="1" dirty="0">
                <a:solidFill>
                  <a:srgbClr val="000000"/>
                </a:solidFill>
                <a:latin typeface="Marianne" pitchFamily="50" charset="0"/>
              </a:rPr>
              <a:t>Les </a:t>
            </a:r>
            <a:r>
              <a:rPr lang="fr-FR" altLang="fr-FR" sz="1800" b="1" dirty="0" err="1">
                <a:solidFill>
                  <a:srgbClr val="000000"/>
                </a:solidFill>
                <a:latin typeface="Marianne" pitchFamily="50" charset="0"/>
              </a:rPr>
              <a:t>BCC</a:t>
            </a:r>
            <a:r>
              <a:rPr lang="fr-FR" altLang="fr-FR" sz="1800" b="1" dirty="0">
                <a:solidFill>
                  <a:srgbClr val="000000"/>
                </a:solidFill>
                <a:latin typeface="Marianne" pitchFamily="50" charset="0"/>
              </a:rPr>
              <a:t> liées à un champ disciplinaire</a:t>
            </a:r>
          </a:p>
        </p:txBody>
      </p:sp>
      <p:sp>
        <p:nvSpPr>
          <p:cNvPr id="8" name="Rectangle 5"/>
          <p:cNvSpPr>
            <a:spLocks noChangeArrowheads="1"/>
          </p:cNvSpPr>
          <p:nvPr/>
        </p:nvSpPr>
        <p:spPr bwMode="auto">
          <a:xfrm>
            <a:off x="4171180" y="2711446"/>
            <a:ext cx="7437724" cy="842411"/>
          </a:xfrm>
          <a:prstGeom prst="rect">
            <a:avLst/>
          </a:prstGeom>
          <a:noFill/>
          <a:ln w="9525">
            <a:noFill/>
            <a:round/>
            <a:headEnd/>
            <a:tailEnd/>
          </a:ln>
        </p:spPr>
        <p:txBody>
          <a:bodyPr wrap="square" lIns="90000" tIns="46800" rIns="90000" bIns="46800">
            <a:spAutoFit/>
          </a:bodyPr>
          <a:lstStyle/>
          <a:p>
            <a:pPr eaLnBrk="1" hangingPunct="1">
              <a:lnSpc>
                <a:spcPct val="90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800" dirty="0">
                <a:solidFill>
                  <a:srgbClr val="000000"/>
                </a:solidFill>
                <a:latin typeface="Marianne" pitchFamily="50" charset="0"/>
              </a:rPr>
              <a:t>CC fondamentales de la discipline</a:t>
            </a:r>
          </a:p>
          <a:p>
            <a:pPr eaLnBrk="1" hangingPunct="1">
              <a:lnSpc>
                <a:spcPct val="90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800" dirty="0">
                <a:solidFill>
                  <a:srgbClr val="000000"/>
                </a:solidFill>
                <a:latin typeface="Marianne" pitchFamily="50" charset="0"/>
              </a:rPr>
              <a:t>Formation à et par la recherche dans le domaine</a:t>
            </a:r>
          </a:p>
          <a:p>
            <a:pPr eaLnBrk="1" hangingPunct="1">
              <a:lnSpc>
                <a:spcPct val="90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1800" dirty="0">
              <a:solidFill>
                <a:srgbClr val="000000"/>
              </a:solidFill>
              <a:latin typeface="Marianne" pitchFamily="50" charset="0"/>
            </a:endParaRPr>
          </a:p>
        </p:txBody>
      </p:sp>
      <p:sp>
        <p:nvSpPr>
          <p:cNvPr id="9" name="AutoShape 6"/>
          <p:cNvSpPr>
            <a:spLocks noChangeArrowheads="1"/>
          </p:cNvSpPr>
          <p:nvPr/>
        </p:nvSpPr>
        <p:spPr bwMode="auto">
          <a:xfrm>
            <a:off x="3536491" y="3575530"/>
            <a:ext cx="500062" cy="142875"/>
          </a:xfrm>
          <a:prstGeom prst="rightArrow">
            <a:avLst>
              <a:gd name="adj1" fmla="val 50000"/>
              <a:gd name="adj2" fmla="val 50005"/>
            </a:avLst>
          </a:prstGeom>
          <a:solidFill>
            <a:schemeClr val="accent1"/>
          </a:solidFill>
          <a:ln w="9525">
            <a:noFill/>
            <a:round/>
            <a:headEnd/>
            <a:tailEnd/>
          </a:ln>
        </p:spPr>
        <p:txBody>
          <a:bodyPr wrap="none" anchor="ctr"/>
          <a:lstStyle/>
          <a:p>
            <a:pPr>
              <a:buClr>
                <a:srgbClr val="000000"/>
              </a:buClr>
              <a:buSzPct val="100000"/>
              <a:buFont typeface="Times New Roman" pitchFamily="18" charset="0"/>
              <a:buNone/>
            </a:pPr>
            <a:endParaRPr lang="fr-FR" altLang="fr-FR"/>
          </a:p>
        </p:txBody>
      </p:sp>
      <p:sp>
        <p:nvSpPr>
          <p:cNvPr id="10" name="Rectangle 7"/>
          <p:cNvSpPr>
            <a:spLocks noChangeArrowheads="1"/>
          </p:cNvSpPr>
          <p:nvPr/>
        </p:nvSpPr>
        <p:spPr bwMode="auto">
          <a:xfrm>
            <a:off x="588334" y="3492081"/>
            <a:ext cx="3357562" cy="341313"/>
          </a:xfrm>
          <a:prstGeom prst="rect">
            <a:avLst/>
          </a:prstGeom>
          <a:noFill/>
          <a:ln w="9525">
            <a:noFill/>
            <a:round/>
            <a:headEnd/>
            <a:tailEnd/>
          </a:ln>
        </p:spPr>
        <p:txBody>
          <a:bodyPr lIns="90000" tIns="46800" rIns="90000" bIns="46800">
            <a:spAutoFit/>
          </a:bodyPr>
          <a:lstStyle/>
          <a:p>
            <a:pPr eaLnBrk="1" hangingPunct="1">
              <a:lnSpc>
                <a:spcPct val="90000"/>
              </a:lnSpc>
              <a:spcBef>
                <a:spcPts val="12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800" b="1">
                <a:solidFill>
                  <a:srgbClr val="000000"/>
                </a:solidFill>
                <a:latin typeface="Marianne" pitchFamily="50" charset="0"/>
              </a:rPr>
              <a:t>Les BCC génériques</a:t>
            </a:r>
          </a:p>
        </p:txBody>
      </p:sp>
      <p:sp>
        <p:nvSpPr>
          <p:cNvPr id="11" name="Rectangle 8"/>
          <p:cNvSpPr>
            <a:spLocks noChangeArrowheads="1"/>
          </p:cNvSpPr>
          <p:nvPr/>
        </p:nvSpPr>
        <p:spPr bwMode="auto">
          <a:xfrm>
            <a:off x="4171180" y="3403596"/>
            <a:ext cx="6495972" cy="1590308"/>
          </a:xfrm>
          <a:prstGeom prst="rect">
            <a:avLst/>
          </a:prstGeom>
          <a:noFill/>
          <a:ln w="9525">
            <a:noFill/>
            <a:round/>
            <a:headEnd/>
            <a:tailEnd/>
          </a:ln>
        </p:spPr>
        <p:txBody>
          <a:bodyPr wrap="square" lIns="90000" tIns="46800" rIns="90000" bIns="46800">
            <a:spAutoFit/>
          </a:bodyPr>
          <a:lstStyle/>
          <a:p>
            <a:pPr eaLnBrk="1" hangingPunct="1">
              <a:lnSpc>
                <a:spcPct val="90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800" dirty="0">
                <a:solidFill>
                  <a:srgbClr val="000000"/>
                </a:solidFill>
                <a:latin typeface="Marianne" pitchFamily="50" charset="0"/>
              </a:rPr>
              <a:t>Formation à l’analyse et à la synthèse</a:t>
            </a:r>
          </a:p>
          <a:p>
            <a:pPr eaLnBrk="1" hangingPunct="1">
              <a:lnSpc>
                <a:spcPct val="90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800" dirty="0">
                <a:solidFill>
                  <a:srgbClr val="000000"/>
                </a:solidFill>
                <a:latin typeface="Marianne" pitchFamily="50" charset="0"/>
              </a:rPr>
              <a:t>Formation à la communication écrite et orale en français et en langue étrangère</a:t>
            </a:r>
          </a:p>
          <a:p>
            <a:pPr eaLnBrk="1" hangingPunct="1">
              <a:lnSpc>
                <a:spcPct val="90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800" dirty="0">
                <a:solidFill>
                  <a:srgbClr val="000000"/>
                </a:solidFill>
                <a:latin typeface="Marianne" pitchFamily="50" charset="0"/>
              </a:rPr>
              <a:t>Formation aux outils et aux usages numériques</a:t>
            </a:r>
          </a:p>
          <a:p>
            <a:pPr eaLnBrk="1" hangingPunct="1">
              <a:lnSpc>
                <a:spcPct val="90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800" dirty="0">
                <a:solidFill>
                  <a:srgbClr val="000000"/>
                </a:solidFill>
                <a:latin typeface="Marianne" pitchFamily="50" charset="0"/>
              </a:rPr>
              <a:t>Formation à la méthodologie documentaire</a:t>
            </a:r>
          </a:p>
          <a:p>
            <a:pPr eaLnBrk="1" hangingPunct="1">
              <a:lnSpc>
                <a:spcPct val="90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1800" dirty="0">
              <a:solidFill>
                <a:srgbClr val="000000"/>
              </a:solidFill>
              <a:latin typeface="Marianne" pitchFamily="50" charset="0"/>
            </a:endParaRPr>
          </a:p>
        </p:txBody>
      </p:sp>
      <p:sp>
        <p:nvSpPr>
          <p:cNvPr id="12" name="AutoShape 9"/>
          <p:cNvSpPr>
            <a:spLocks noChangeArrowheads="1"/>
          </p:cNvSpPr>
          <p:nvPr/>
        </p:nvSpPr>
        <p:spPr bwMode="auto">
          <a:xfrm>
            <a:off x="3525411" y="5077373"/>
            <a:ext cx="501650" cy="142875"/>
          </a:xfrm>
          <a:prstGeom prst="rightArrow">
            <a:avLst>
              <a:gd name="adj1" fmla="val 50000"/>
              <a:gd name="adj2" fmla="val 50163"/>
            </a:avLst>
          </a:prstGeom>
          <a:solidFill>
            <a:schemeClr val="accent1"/>
          </a:solidFill>
          <a:ln w="9525">
            <a:noFill/>
            <a:round/>
            <a:headEnd/>
            <a:tailEnd/>
          </a:ln>
        </p:spPr>
        <p:txBody>
          <a:bodyPr wrap="none" anchor="ctr"/>
          <a:lstStyle/>
          <a:p>
            <a:pPr>
              <a:buClr>
                <a:srgbClr val="000000"/>
              </a:buClr>
              <a:buSzPct val="100000"/>
              <a:buFont typeface="Times New Roman" pitchFamily="18" charset="0"/>
              <a:buNone/>
            </a:pPr>
            <a:endParaRPr lang="fr-FR" altLang="fr-FR"/>
          </a:p>
        </p:txBody>
      </p:sp>
      <p:sp>
        <p:nvSpPr>
          <p:cNvPr id="13" name="Rectangle 10"/>
          <p:cNvSpPr>
            <a:spLocks noChangeArrowheads="1"/>
          </p:cNvSpPr>
          <p:nvPr/>
        </p:nvSpPr>
        <p:spPr bwMode="auto">
          <a:xfrm>
            <a:off x="588334" y="4961969"/>
            <a:ext cx="3071812" cy="593725"/>
          </a:xfrm>
          <a:prstGeom prst="rect">
            <a:avLst/>
          </a:prstGeom>
          <a:noFill/>
          <a:ln w="9525">
            <a:noFill/>
            <a:round/>
            <a:headEnd/>
            <a:tailEnd/>
          </a:ln>
        </p:spPr>
        <p:txBody>
          <a:bodyPr lIns="90000" tIns="46800" rIns="90000" bIns="46800">
            <a:spAutoFit/>
          </a:bodyPr>
          <a:lstStyle/>
          <a:p>
            <a:pPr eaLnBrk="1" hangingPunct="1">
              <a:lnSpc>
                <a:spcPct val="90000"/>
              </a:lnSpc>
              <a:spcBef>
                <a:spcPts val="12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800" b="1" dirty="0">
                <a:solidFill>
                  <a:srgbClr val="000000"/>
                </a:solidFill>
                <a:latin typeface="Marianne" pitchFamily="50" charset="0"/>
              </a:rPr>
              <a:t>Les </a:t>
            </a:r>
            <a:r>
              <a:rPr lang="fr-FR" altLang="fr-FR" sz="1800" b="1" dirty="0" err="1">
                <a:solidFill>
                  <a:srgbClr val="000000"/>
                </a:solidFill>
                <a:latin typeface="Marianne" pitchFamily="50" charset="0"/>
              </a:rPr>
              <a:t>BCC</a:t>
            </a:r>
            <a:r>
              <a:rPr lang="fr-FR" altLang="fr-FR" sz="1800" b="1" dirty="0">
                <a:solidFill>
                  <a:srgbClr val="000000"/>
                </a:solidFill>
                <a:latin typeface="Marianne" pitchFamily="50" charset="0"/>
              </a:rPr>
              <a:t> (pré)professionnels</a:t>
            </a:r>
          </a:p>
        </p:txBody>
      </p:sp>
      <p:sp>
        <p:nvSpPr>
          <p:cNvPr id="14" name="Rectangle 11"/>
          <p:cNvSpPr>
            <a:spLocks noChangeArrowheads="1"/>
          </p:cNvSpPr>
          <p:nvPr/>
        </p:nvSpPr>
        <p:spPr bwMode="auto">
          <a:xfrm>
            <a:off x="4237855" y="4948923"/>
            <a:ext cx="6748194" cy="1728808"/>
          </a:xfrm>
          <a:prstGeom prst="rect">
            <a:avLst/>
          </a:prstGeom>
          <a:noFill/>
          <a:ln w="9525">
            <a:noFill/>
            <a:round/>
            <a:headEnd/>
            <a:tailEnd/>
          </a:ln>
        </p:spPr>
        <p:txBody>
          <a:bodyPr wrap="square" lIns="90000" tIns="46800" rIns="90000" bIns="46800">
            <a:spAutoFit/>
          </a:bodyPr>
          <a:lstStyle/>
          <a:p>
            <a:pPr eaLnBrk="1" hangingPunct="1">
              <a:lnSpc>
                <a:spcPct val="90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800" dirty="0">
                <a:solidFill>
                  <a:srgbClr val="000000"/>
                </a:solidFill>
                <a:latin typeface="Marianne" pitchFamily="50" charset="0"/>
              </a:rPr>
              <a:t>Préparation du projet professionnel de l’étudiant</a:t>
            </a:r>
          </a:p>
          <a:p>
            <a:pPr eaLnBrk="1" hangingPunct="1">
              <a:lnSpc>
                <a:spcPct val="90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800" dirty="0">
                <a:solidFill>
                  <a:srgbClr val="000000"/>
                </a:solidFill>
                <a:latin typeface="Marianne" pitchFamily="50" charset="0"/>
              </a:rPr>
              <a:t>Formation au travail individuel et collectif et à la conduite de projet, l’entrepreneuriat étudiant, l’expérience professionnelle</a:t>
            </a:r>
          </a:p>
          <a:p>
            <a:pPr eaLnBrk="1" hangingPunct="1">
              <a:lnSpc>
                <a:spcPct val="90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800" dirty="0">
                <a:solidFill>
                  <a:srgbClr val="000000"/>
                </a:solidFill>
                <a:latin typeface="Marianne" pitchFamily="50" charset="0"/>
              </a:rPr>
              <a:t>Compétences liées à des activités spécifiques </a:t>
            </a:r>
            <a:r>
              <a:rPr lang="fr-FR" altLang="fr-FR" sz="1400" dirty="0">
                <a:solidFill>
                  <a:srgbClr val="000000"/>
                </a:solidFill>
                <a:latin typeface="Marianne" pitchFamily="50" charset="0"/>
              </a:rPr>
              <a:t>(gestes professionnels, y compris dans le domaine de la recherche)</a:t>
            </a:r>
          </a:p>
          <a:p>
            <a:pPr eaLnBrk="1" hangingPunct="1">
              <a:lnSpc>
                <a:spcPct val="90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1400" dirty="0">
              <a:solidFill>
                <a:srgbClr val="000000"/>
              </a:solidFill>
              <a:latin typeface="Marianne" pitchFamily="50"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14987A9C-DB80-DB49-34DE-D4BCA3BE4AF5}"/>
              </a:ext>
            </a:extLst>
          </p:cNvPr>
          <p:cNvSpPr/>
          <p:nvPr/>
        </p:nvSpPr>
        <p:spPr>
          <a:xfrm>
            <a:off x="873000" y="2469240"/>
            <a:ext cx="10440720" cy="1937538"/>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Lst>
            </a:pPr>
            <a:r>
              <a:rPr lang="fr-FR" sz="6000" b="1" strike="noStrike" spc="-1" dirty="0">
                <a:solidFill>
                  <a:srgbClr val="000000"/>
                </a:solidFill>
                <a:latin typeface="Marianne"/>
                <a:ea typeface="Noto Sans SC Regular"/>
              </a:rPr>
              <a:t>LES DATES </a:t>
            </a:r>
            <a:r>
              <a:rPr lang="fr-FR" sz="6000" b="1" strike="noStrike" spc="-1" dirty="0">
                <a:solidFill>
                  <a:schemeClr val="accent1"/>
                </a:solidFill>
                <a:latin typeface="Marianne"/>
                <a:ea typeface="Noto Sans SC Regular"/>
              </a:rPr>
              <a:t>IMPORTANTES</a:t>
            </a:r>
            <a:r>
              <a:rPr lang="fr-FR" sz="6000" b="1" strike="noStrike" spc="-1" dirty="0">
                <a:solidFill>
                  <a:srgbClr val="000000"/>
                </a:solidFill>
                <a:latin typeface="Marianne"/>
                <a:ea typeface="Noto Sans SC Regular"/>
              </a:rPr>
              <a:t> AU SEMESTRE 1 </a:t>
            </a:r>
            <a:endParaRPr lang="fr-FR" sz="6000" b="0" strike="noStrike" spc="-1" dirty="0">
              <a:solidFill>
                <a:srgbClr val="000000"/>
              </a:solidFill>
              <a:latin typeface="Calibri"/>
            </a:endParaRPr>
          </a:p>
        </p:txBody>
      </p:sp>
    </p:spTree>
    <p:extLst>
      <p:ext uri="{BB962C8B-B14F-4D97-AF65-F5344CB8AC3E}">
        <p14:creationId xmlns:p14="http://schemas.microsoft.com/office/powerpoint/2010/main" val="951666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C83E797-2257-C1BB-7434-F633DC22696A}"/>
              </a:ext>
            </a:extLst>
          </p:cNvPr>
          <p:cNvSpPr>
            <a:spLocks noGrp="1"/>
          </p:cNvSpPr>
          <p:nvPr>
            <p:ph type="body" sz="quarter" idx="10"/>
          </p:nvPr>
        </p:nvSpPr>
        <p:spPr/>
        <p:txBody>
          <a:bodyPr/>
          <a:lstStyle/>
          <a:p>
            <a:endParaRPr lang="fr-FR"/>
          </a:p>
        </p:txBody>
      </p:sp>
      <p:sp>
        <p:nvSpPr>
          <p:cNvPr id="9" name="Rectangle 1">
            <a:extLst>
              <a:ext uri="{FF2B5EF4-FFF2-40B4-BE49-F238E27FC236}">
                <a16:creationId xmlns:a16="http://schemas.microsoft.com/office/drawing/2014/main" id="{9A4EABEE-4F5F-43A7-21DE-4FF264153D8A}"/>
              </a:ext>
            </a:extLst>
          </p:cNvPr>
          <p:cNvSpPr/>
          <p:nvPr/>
        </p:nvSpPr>
        <p:spPr>
          <a:xfrm>
            <a:off x="509760" y="1073736"/>
            <a:ext cx="11226600" cy="96156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100000"/>
              </a:lnSpc>
              <a:spcBef>
                <a:spcPts val="26"/>
              </a:spcBef>
              <a:spcAft>
                <a:spcPts val="26"/>
              </a:spcAft>
              <a:buClr>
                <a:srgbClr val="30A68C"/>
              </a:buClr>
              <a:tabLst>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3000" b="1" strike="noStrike" spc="-1" dirty="0">
                <a:solidFill>
                  <a:schemeClr val="dk1"/>
                </a:solidFill>
                <a:latin typeface="Marianne"/>
                <a:ea typeface="Noto Sans SC Regular"/>
              </a:rPr>
              <a:t> Reprise des cours</a:t>
            </a:r>
            <a:endParaRPr lang="fr-FR" sz="3000" b="0" strike="noStrike" spc="-1" dirty="0">
              <a:solidFill>
                <a:srgbClr val="000000"/>
              </a:solidFill>
              <a:latin typeface="Calibri"/>
            </a:endParaRPr>
          </a:p>
          <a:p>
            <a:pPr marL="343080" indent="-343080" defTabSz="457200">
              <a:lnSpc>
                <a:spcPct val="90000"/>
              </a:lnSpc>
              <a:spcBef>
                <a:spcPts val="26"/>
              </a:spcBef>
              <a:spcAft>
                <a:spcPts val="26"/>
              </a:spcAft>
              <a:tabLst>
                <a:tab pos="0" algn="l"/>
              </a:tabLst>
            </a:pPr>
            <a:endParaRPr lang="fr-FR" sz="3000" b="0" strike="noStrike" spc="-1" dirty="0">
              <a:solidFill>
                <a:srgbClr val="000000"/>
              </a:solidFill>
              <a:latin typeface="Calibri"/>
            </a:endParaRPr>
          </a:p>
        </p:txBody>
      </p:sp>
      <p:sp>
        <p:nvSpPr>
          <p:cNvPr id="10" name="Rectangle 2">
            <a:extLst>
              <a:ext uri="{FF2B5EF4-FFF2-40B4-BE49-F238E27FC236}">
                <a16:creationId xmlns:a16="http://schemas.microsoft.com/office/drawing/2014/main" id="{36353E85-B25A-7DB4-C691-C4EC448E883B}"/>
              </a:ext>
            </a:extLst>
          </p:cNvPr>
          <p:cNvSpPr/>
          <p:nvPr/>
        </p:nvSpPr>
        <p:spPr>
          <a:xfrm>
            <a:off x="601920" y="1762416"/>
            <a:ext cx="10020240" cy="1636200"/>
          </a:xfrm>
          <a:prstGeom prst="rect">
            <a:avLst/>
          </a:prstGeom>
          <a:noFill/>
          <a:ln w="0">
            <a:noFill/>
          </a:ln>
        </p:spPr>
        <p:style>
          <a:lnRef idx="0">
            <a:scrgbClr r="0" g="0" b="0"/>
          </a:lnRef>
          <a:fillRef idx="0">
            <a:scrgbClr r="0" g="0" b="0"/>
          </a:fillRef>
          <a:effectRef idx="0">
            <a:scrgbClr r="0" g="0" b="0"/>
          </a:effectRef>
          <a:fontRef idx="minor"/>
        </p:style>
        <p:txBody>
          <a:bodyPr lIns="46800" tIns="46800" rIns="46800" bIns="46800" anchor="t">
            <a:spAutoFit/>
          </a:bodyPr>
          <a:lstStyle/>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500" b="0" strike="noStrike" spc="-1" dirty="0">
                <a:solidFill>
                  <a:srgbClr val="000000"/>
                </a:solidFill>
                <a:latin typeface="Marianne"/>
                <a:ea typeface="Noto Sans SC Regular"/>
              </a:rPr>
              <a:t>Semaine du </a:t>
            </a:r>
            <a:r>
              <a:rPr lang="fr-FR" sz="2500" b="1" strike="noStrike" spc="-1" dirty="0">
                <a:solidFill>
                  <a:schemeClr val="accent1"/>
                </a:solidFill>
                <a:latin typeface="Marianne"/>
                <a:ea typeface="Noto Sans SC Regular"/>
              </a:rPr>
              <a:t>15 septembre 2025</a:t>
            </a:r>
            <a:endParaRPr lang="fr-FR" sz="2500" b="0" strike="noStrike" spc="-1" dirty="0">
              <a:solidFill>
                <a:schemeClr val="accent1"/>
              </a:solidFill>
              <a:latin typeface="Calibri"/>
            </a:endParaRPr>
          </a:p>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500" b="1" strike="noStrike" spc="-1" dirty="0">
                <a:solidFill>
                  <a:srgbClr val="000000"/>
                </a:solidFill>
                <a:latin typeface="Marianne"/>
                <a:ea typeface="Noto Sans SC Regular"/>
              </a:rPr>
              <a:t>12</a:t>
            </a:r>
            <a:r>
              <a:rPr lang="fr-FR" sz="2500" b="0" strike="noStrike" spc="-1" dirty="0">
                <a:solidFill>
                  <a:srgbClr val="000000"/>
                </a:solidFill>
                <a:latin typeface="Marianne"/>
                <a:ea typeface="Noto Sans SC Regular"/>
              </a:rPr>
              <a:t> semaines de cours </a:t>
            </a:r>
            <a:endParaRPr lang="fr-FR" sz="2500" b="0" strike="noStrike" spc="-1" dirty="0">
              <a:solidFill>
                <a:srgbClr val="000000"/>
              </a:solidFill>
              <a:latin typeface="Calibri"/>
            </a:endParaRPr>
          </a:p>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500" b="0" strike="noStrike" spc="-1" dirty="0">
                <a:solidFill>
                  <a:srgbClr val="000000"/>
                </a:solidFill>
                <a:latin typeface="Marianne"/>
                <a:ea typeface="Noto Sans SC Regular"/>
              </a:rPr>
              <a:t>Du </a:t>
            </a:r>
            <a:r>
              <a:rPr lang="fr-FR" sz="2500" b="1" strike="noStrike" spc="-1" dirty="0">
                <a:solidFill>
                  <a:srgbClr val="000000"/>
                </a:solidFill>
                <a:latin typeface="Marianne"/>
                <a:ea typeface="Noto Sans SC Regular"/>
              </a:rPr>
              <a:t> 15 </a:t>
            </a:r>
            <a:r>
              <a:rPr lang="fr-FR" sz="2500" b="0" strike="noStrike" spc="-1" dirty="0">
                <a:solidFill>
                  <a:srgbClr val="000000"/>
                </a:solidFill>
                <a:latin typeface="Marianne"/>
                <a:ea typeface="Noto Sans SC Regular"/>
              </a:rPr>
              <a:t>au</a:t>
            </a:r>
            <a:r>
              <a:rPr lang="fr-FR" sz="2500" b="1" strike="noStrike" spc="-1" dirty="0">
                <a:solidFill>
                  <a:srgbClr val="000000"/>
                </a:solidFill>
                <a:latin typeface="Marianne"/>
                <a:ea typeface="Noto Sans SC Regular"/>
              </a:rPr>
              <a:t> 20 décembre </a:t>
            </a:r>
            <a:r>
              <a:rPr lang="fr-FR" sz="2500" b="0" strike="noStrike" spc="-1" dirty="0">
                <a:solidFill>
                  <a:srgbClr val="000000"/>
                </a:solidFill>
                <a:latin typeface="Marianne"/>
                <a:ea typeface="Noto Sans SC Regular"/>
              </a:rPr>
              <a:t>(semaine 13) : rattrapage des cours </a:t>
            </a:r>
            <a:endParaRPr lang="fr-FR" sz="2500" b="0" strike="noStrike" spc="-1" dirty="0">
              <a:solidFill>
                <a:srgbClr val="000000"/>
              </a:solidFill>
              <a:latin typeface="Calibri"/>
            </a:endParaRPr>
          </a:p>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500" b="0" strike="noStrike" spc="-1" dirty="0">
                <a:solidFill>
                  <a:srgbClr val="000000"/>
                </a:solidFill>
                <a:latin typeface="Marianne"/>
                <a:ea typeface="Noto Sans SC Regular"/>
              </a:rPr>
              <a:t>Du </a:t>
            </a:r>
            <a:r>
              <a:rPr lang="fr-FR" sz="2500" b="1" strike="noStrike" spc="-1" dirty="0">
                <a:solidFill>
                  <a:srgbClr val="000000"/>
                </a:solidFill>
                <a:latin typeface="Marianne"/>
                <a:ea typeface="Noto Sans SC Regular"/>
              </a:rPr>
              <a:t> 5 </a:t>
            </a:r>
            <a:r>
              <a:rPr lang="fr-FR" sz="2500" b="0" strike="noStrike" spc="-1" dirty="0">
                <a:solidFill>
                  <a:srgbClr val="000000"/>
                </a:solidFill>
                <a:latin typeface="Marianne"/>
                <a:ea typeface="Noto Sans SC Regular"/>
              </a:rPr>
              <a:t>au</a:t>
            </a:r>
            <a:r>
              <a:rPr lang="fr-FR" sz="2500" b="1" strike="noStrike" spc="-1" dirty="0">
                <a:solidFill>
                  <a:srgbClr val="000000"/>
                </a:solidFill>
                <a:latin typeface="Marianne"/>
                <a:ea typeface="Noto Sans SC Regular"/>
              </a:rPr>
              <a:t> 10 janvier</a:t>
            </a:r>
            <a:r>
              <a:rPr lang="fr-FR" sz="2500" b="0" strike="noStrike" spc="-1" dirty="0">
                <a:solidFill>
                  <a:srgbClr val="000000"/>
                </a:solidFill>
                <a:latin typeface="Marianne"/>
                <a:ea typeface="Noto Sans SC Regular"/>
              </a:rPr>
              <a:t> : examens terminaux </a:t>
            </a:r>
            <a:endParaRPr lang="fr-FR" sz="2500" b="0" strike="noStrike" spc="-1" dirty="0">
              <a:solidFill>
                <a:srgbClr val="000000"/>
              </a:solidFill>
              <a:latin typeface="Calibri"/>
            </a:endParaRPr>
          </a:p>
        </p:txBody>
      </p:sp>
      <p:sp>
        <p:nvSpPr>
          <p:cNvPr id="11" name="Rectangle 3">
            <a:extLst>
              <a:ext uri="{FF2B5EF4-FFF2-40B4-BE49-F238E27FC236}">
                <a16:creationId xmlns:a16="http://schemas.microsoft.com/office/drawing/2014/main" id="{BDC5B5AF-12CF-DCD4-27A9-38BC6DFFD3C2}"/>
              </a:ext>
            </a:extLst>
          </p:cNvPr>
          <p:cNvSpPr/>
          <p:nvPr/>
        </p:nvSpPr>
        <p:spPr>
          <a:xfrm>
            <a:off x="509760" y="4048776"/>
            <a:ext cx="11226600" cy="96156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100000"/>
              </a:lnSpc>
              <a:spcBef>
                <a:spcPts val="26"/>
              </a:spcBef>
              <a:spcAft>
                <a:spcPts val="26"/>
              </a:spcAft>
              <a:buClr>
                <a:srgbClr val="30A68C"/>
              </a:buClr>
              <a:tabLst>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3000" b="1" strike="noStrike" spc="-1" dirty="0">
                <a:solidFill>
                  <a:schemeClr val="dk1"/>
                </a:solidFill>
                <a:latin typeface="Marianne"/>
                <a:ea typeface="Noto Sans SC Regular"/>
              </a:rPr>
              <a:t>Vacances</a:t>
            </a:r>
            <a:endParaRPr lang="fr-FR" sz="3000" b="0" strike="noStrike" spc="-1" dirty="0">
              <a:solidFill>
                <a:srgbClr val="000000"/>
              </a:solidFill>
              <a:latin typeface="Calibri"/>
            </a:endParaRPr>
          </a:p>
          <a:p>
            <a:pPr marL="343080" indent="-343080" defTabSz="457200">
              <a:lnSpc>
                <a:spcPct val="90000"/>
              </a:lnSpc>
              <a:spcBef>
                <a:spcPts val="26"/>
              </a:spcBef>
              <a:spcAft>
                <a:spcPts val="26"/>
              </a:spcAft>
              <a:tabLst>
                <a:tab pos="0" algn="l"/>
              </a:tabLst>
            </a:pPr>
            <a:endParaRPr lang="fr-FR" sz="3000" b="0" strike="noStrike" spc="-1" dirty="0">
              <a:solidFill>
                <a:srgbClr val="000000"/>
              </a:solidFill>
              <a:latin typeface="Calibri"/>
            </a:endParaRPr>
          </a:p>
        </p:txBody>
      </p:sp>
      <p:sp>
        <p:nvSpPr>
          <p:cNvPr id="12" name="Rectangle 4">
            <a:extLst>
              <a:ext uri="{FF2B5EF4-FFF2-40B4-BE49-F238E27FC236}">
                <a16:creationId xmlns:a16="http://schemas.microsoft.com/office/drawing/2014/main" id="{C9ABA5FB-5C43-8280-BDD7-FA7302D383E2}"/>
              </a:ext>
            </a:extLst>
          </p:cNvPr>
          <p:cNvSpPr/>
          <p:nvPr/>
        </p:nvSpPr>
        <p:spPr>
          <a:xfrm>
            <a:off x="601920" y="4796136"/>
            <a:ext cx="8472240" cy="8614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46800" tIns="46800" rIns="46800" bIns="46800" anchor="t">
            <a:spAutoFit/>
          </a:bodyPr>
          <a:lstStyle/>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500" b="0" strike="noStrike" spc="-1">
                <a:solidFill>
                  <a:srgbClr val="000000"/>
                </a:solidFill>
                <a:latin typeface="Marianne Medium"/>
                <a:ea typeface="Marianne Medium"/>
              </a:rPr>
              <a:t>Du</a:t>
            </a:r>
            <a:r>
              <a:rPr lang="fr-FR" sz="2500" b="1" strike="noStrike" spc="-1">
                <a:solidFill>
                  <a:srgbClr val="000000"/>
                </a:solidFill>
                <a:latin typeface="Marianne"/>
                <a:ea typeface="Noto Sans SC Regular"/>
              </a:rPr>
              <a:t> 27 octobre </a:t>
            </a:r>
            <a:r>
              <a:rPr lang="fr-FR" sz="2500" b="0" strike="noStrike" spc="-1">
                <a:solidFill>
                  <a:srgbClr val="000000"/>
                </a:solidFill>
                <a:latin typeface="Marianne"/>
                <a:ea typeface="Noto Sans SC Regular"/>
              </a:rPr>
              <a:t>au</a:t>
            </a:r>
            <a:r>
              <a:rPr lang="fr-FR" sz="2500" b="1" strike="noStrike" spc="-1">
                <a:solidFill>
                  <a:srgbClr val="000000"/>
                </a:solidFill>
                <a:latin typeface="Marianne"/>
                <a:ea typeface="Noto Sans SC Regular"/>
              </a:rPr>
              <a:t> 2 novembre 2025</a:t>
            </a:r>
            <a:r>
              <a:rPr lang="fr-FR" sz="2500" b="0" strike="noStrike" spc="-1">
                <a:solidFill>
                  <a:srgbClr val="000000"/>
                </a:solidFill>
                <a:latin typeface="Marianne"/>
                <a:ea typeface="Noto Sans SC Regular"/>
              </a:rPr>
              <a:t> : Toussaint </a:t>
            </a:r>
            <a:endParaRPr lang="fr-FR" sz="2500" b="0" strike="noStrike" spc="-1">
              <a:solidFill>
                <a:srgbClr val="000000"/>
              </a:solidFill>
              <a:latin typeface="Calibri"/>
            </a:endParaRPr>
          </a:p>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500" b="0" strike="noStrike" spc="-1">
                <a:solidFill>
                  <a:srgbClr val="000000"/>
                </a:solidFill>
                <a:latin typeface="Marianne Medium"/>
                <a:ea typeface="Marianne Medium"/>
              </a:rPr>
              <a:t>Du</a:t>
            </a:r>
            <a:r>
              <a:rPr lang="fr-FR" sz="2500" b="1" strike="noStrike" spc="-1">
                <a:solidFill>
                  <a:srgbClr val="000000"/>
                </a:solidFill>
                <a:latin typeface="Marianne"/>
                <a:ea typeface="Noto Sans SC Regular"/>
              </a:rPr>
              <a:t> 22 décembre 2025 </a:t>
            </a:r>
            <a:r>
              <a:rPr lang="fr-FR" sz="2500" b="0" strike="noStrike" spc="-1">
                <a:solidFill>
                  <a:srgbClr val="000000"/>
                </a:solidFill>
                <a:latin typeface="Marianne"/>
                <a:ea typeface="Noto Sans SC Regular"/>
              </a:rPr>
              <a:t>au</a:t>
            </a:r>
            <a:r>
              <a:rPr lang="fr-FR" sz="2500" b="1" strike="noStrike" spc="-1">
                <a:solidFill>
                  <a:srgbClr val="000000"/>
                </a:solidFill>
                <a:latin typeface="Marianne"/>
                <a:ea typeface="Noto Sans SC Regular"/>
              </a:rPr>
              <a:t> 4 janvier 2026</a:t>
            </a:r>
            <a:r>
              <a:rPr lang="fr-FR" sz="2500" b="0" strike="noStrike" spc="-1">
                <a:solidFill>
                  <a:srgbClr val="000000"/>
                </a:solidFill>
                <a:latin typeface="Marianne"/>
                <a:ea typeface="Noto Sans SC Regular"/>
              </a:rPr>
              <a:t> : Noël</a:t>
            </a:r>
            <a:endParaRPr lang="fr-FR" sz="2500" b="0" strike="noStrike" spc="-1">
              <a:solidFill>
                <a:srgbClr val="000000"/>
              </a:solidFill>
              <a:latin typeface="Calibri"/>
            </a:endParaRPr>
          </a:p>
        </p:txBody>
      </p:sp>
    </p:spTree>
    <p:extLst>
      <p:ext uri="{BB962C8B-B14F-4D97-AF65-F5344CB8AC3E}">
        <p14:creationId xmlns:p14="http://schemas.microsoft.com/office/powerpoint/2010/main" val="392051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430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14987A9C-DB80-DB49-34DE-D4BCA3BE4AF5}"/>
              </a:ext>
            </a:extLst>
          </p:cNvPr>
          <p:cNvSpPr/>
          <p:nvPr/>
        </p:nvSpPr>
        <p:spPr>
          <a:xfrm>
            <a:off x="873000" y="2469240"/>
            <a:ext cx="10440720" cy="1937538"/>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Lst>
            </a:pPr>
            <a:r>
              <a:rPr lang="fr-FR" sz="6000" b="1" strike="noStrike" spc="-1" dirty="0">
                <a:solidFill>
                  <a:srgbClr val="000000"/>
                </a:solidFill>
                <a:latin typeface="Marianne"/>
                <a:ea typeface="Noto Sans SC Regular"/>
              </a:rPr>
              <a:t>LES DATES </a:t>
            </a:r>
            <a:r>
              <a:rPr lang="fr-FR" sz="6000" b="1" strike="noStrike" spc="-1" dirty="0">
                <a:solidFill>
                  <a:schemeClr val="accent1"/>
                </a:solidFill>
                <a:latin typeface="Marianne"/>
                <a:ea typeface="Noto Sans SC Regular"/>
              </a:rPr>
              <a:t>IMPORTANTES</a:t>
            </a:r>
            <a:r>
              <a:rPr lang="fr-FR" sz="6000" b="1" strike="noStrike" spc="-1" dirty="0">
                <a:solidFill>
                  <a:srgbClr val="000000"/>
                </a:solidFill>
                <a:latin typeface="Marianne"/>
                <a:ea typeface="Noto Sans SC Regular"/>
              </a:rPr>
              <a:t> AU SEMESTRE 2 </a:t>
            </a:r>
            <a:endParaRPr lang="fr-FR" sz="6000" b="0" strike="noStrike" spc="-1" dirty="0">
              <a:solidFill>
                <a:srgbClr val="000000"/>
              </a:solidFill>
              <a:latin typeface="Calibri"/>
            </a:endParaRPr>
          </a:p>
        </p:txBody>
      </p:sp>
    </p:spTree>
    <p:extLst>
      <p:ext uri="{BB962C8B-B14F-4D97-AF65-F5344CB8AC3E}">
        <p14:creationId xmlns:p14="http://schemas.microsoft.com/office/powerpoint/2010/main" val="4266789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DCAA7C9-540B-C3AB-D0FD-4CB5A9AD2D6B}"/>
              </a:ext>
            </a:extLst>
          </p:cNvPr>
          <p:cNvSpPr>
            <a:spLocks noGrp="1"/>
          </p:cNvSpPr>
          <p:nvPr>
            <p:ph type="body" sz="quarter" idx="10"/>
          </p:nvPr>
        </p:nvSpPr>
        <p:spPr/>
        <p:txBody>
          <a:bodyPr/>
          <a:lstStyle/>
          <a:p>
            <a:endParaRPr lang="fr-FR"/>
          </a:p>
        </p:txBody>
      </p:sp>
      <p:sp>
        <p:nvSpPr>
          <p:cNvPr id="6" name="Rectangle 1">
            <a:extLst>
              <a:ext uri="{FF2B5EF4-FFF2-40B4-BE49-F238E27FC236}">
                <a16:creationId xmlns:a16="http://schemas.microsoft.com/office/drawing/2014/main" id="{824583D2-DC15-EBDD-53C7-BFCADD6227C4}"/>
              </a:ext>
            </a:extLst>
          </p:cNvPr>
          <p:cNvSpPr/>
          <p:nvPr/>
        </p:nvSpPr>
        <p:spPr>
          <a:xfrm>
            <a:off x="483840" y="960912"/>
            <a:ext cx="11226600" cy="96156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marL="457200" indent="-457200" defTabSz="457200">
              <a:lnSpc>
                <a:spcPct val="100000"/>
              </a:lnSpc>
              <a:spcBef>
                <a:spcPts val="26"/>
              </a:spcBef>
              <a:spcAft>
                <a:spcPts val="26"/>
              </a:spcAft>
              <a:buClr>
                <a:schemeClr val="accent1"/>
              </a:buClr>
              <a:buFont typeface="Courier New"/>
              <a:buChar char="o"/>
              <a:tabLst>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3000" b="1" strike="noStrike" spc="-1" dirty="0">
                <a:solidFill>
                  <a:schemeClr val="dk1"/>
                </a:solidFill>
                <a:latin typeface="Marianne"/>
                <a:ea typeface="Noto Sans SC Regular"/>
              </a:rPr>
              <a:t> Reprise des cours</a:t>
            </a:r>
            <a:endParaRPr lang="fr-FR" sz="3000" b="0" strike="noStrike" spc="-1" dirty="0">
              <a:solidFill>
                <a:srgbClr val="000000"/>
              </a:solidFill>
              <a:latin typeface="Calibri"/>
            </a:endParaRPr>
          </a:p>
          <a:p>
            <a:pPr marL="343080" indent="-343080" defTabSz="457200">
              <a:lnSpc>
                <a:spcPct val="90000"/>
              </a:lnSpc>
              <a:spcBef>
                <a:spcPts val="26"/>
              </a:spcBef>
              <a:spcAft>
                <a:spcPts val="26"/>
              </a:spcAft>
              <a:tabLst>
                <a:tab pos="0" algn="l"/>
              </a:tabLst>
            </a:pPr>
            <a:endParaRPr lang="fr-FR" sz="3000" b="0" strike="noStrike" spc="-1" dirty="0">
              <a:solidFill>
                <a:srgbClr val="000000"/>
              </a:solidFill>
              <a:latin typeface="Calibri"/>
            </a:endParaRPr>
          </a:p>
        </p:txBody>
      </p:sp>
      <p:sp>
        <p:nvSpPr>
          <p:cNvPr id="7" name="Rectangle 2">
            <a:extLst>
              <a:ext uri="{FF2B5EF4-FFF2-40B4-BE49-F238E27FC236}">
                <a16:creationId xmlns:a16="http://schemas.microsoft.com/office/drawing/2014/main" id="{02B7AE0F-1925-018E-857C-CB28A44BA233}"/>
              </a:ext>
            </a:extLst>
          </p:cNvPr>
          <p:cNvSpPr/>
          <p:nvPr/>
        </p:nvSpPr>
        <p:spPr>
          <a:xfrm>
            <a:off x="576000" y="1634112"/>
            <a:ext cx="5510160" cy="1590840"/>
          </a:xfrm>
          <a:prstGeom prst="rect">
            <a:avLst/>
          </a:prstGeom>
          <a:noFill/>
          <a:ln w="0">
            <a:noFill/>
          </a:ln>
        </p:spPr>
        <p:style>
          <a:lnRef idx="0">
            <a:scrgbClr r="0" g="0" b="0"/>
          </a:lnRef>
          <a:fillRef idx="0">
            <a:scrgbClr r="0" g="0" b="0"/>
          </a:fillRef>
          <a:effectRef idx="0">
            <a:scrgbClr r="0" g="0" b="0"/>
          </a:effectRef>
          <a:fontRef idx="minor"/>
        </p:style>
        <p:txBody>
          <a:bodyPr lIns="46800" tIns="46800" rIns="46800" bIns="46800" anchor="t">
            <a:spAutoFit/>
          </a:bodyPr>
          <a:lstStyle/>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b="0" strike="noStrike" spc="-1" dirty="0">
                <a:solidFill>
                  <a:srgbClr val="000000"/>
                </a:solidFill>
                <a:latin typeface="Marianne"/>
                <a:ea typeface="Noto Sans SC Regular"/>
              </a:rPr>
              <a:t>Semaine du </a:t>
            </a:r>
            <a:r>
              <a:rPr lang="fr-FR" sz="2400" b="1" strike="noStrike" spc="-1" dirty="0">
                <a:solidFill>
                  <a:schemeClr val="accent1"/>
                </a:solidFill>
                <a:latin typeface="Marianne"/>
                <a:ea typeface="Noto Sans SC Regular"/>
              </a:rPr>
              <a:t>12 janvier 2026</a:t>
            </a:r>
            <a:endParaRPr lang="fr-FR" sz="2400" b="0" strike="noStrike" spc="-1" dirty="0">
              <a:solidFill>
                <a:schemeClr val="accent1"/>
              </a:solidFill>
              <a:latin typeface="Calibri"/>
            </a:endParaRPr>
          </a:p>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b="1" strike="noStrike" spc="-1" dirty="0">
                <a:solidFill>
                  <a:srgbClr val="000000"/>
                </a:solidFill>
                <a:latin typeface="Marianne"/>
                <a:ea typeface="Noto Sans SC Regular"/>
              </a:rPr>
              <a:t>12</a:t>
            </a:r>
            <a:r>
              <a:rPr lang="fr-FR" sz="2400" b="0" strike="noStrike" spc="-1" dirty="0">
                <a:solidFill>
                  <a:srgbClr val="000000"/>
                </a:solidFill>
                <a:latin typeface="Marianne"/>
                <a:ea typeface="Noto Sans SC Regular"/>
              </a:rPr>
              <a:t> semaines de cours </a:t>
            </a:r>
            <a:endParaRPr lang="fr-FR" sz="2400" b="0" strike="noStrike" spc="-1" dirty="0">
              <a:solidFill>
                <a:srgbClr val="000000"/>
              </a:solidFill>
              <a:latin typeface="Calibri"/>
            </a:endParaRPr>
          </a:p>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b="0" strike="noStrike" spc="-1" dirty="0">
                <a:solidFill>
                  <a:srgbClr val="000000"/>
                </a:solidFill>
                <a:latin typeface="Marianne"/>
                <a:ea typeface="Noto Sans SC Regular"/>
              </a:rPr>
              <a:t>Du </a:t>
            </a:r>
            <a:r>
              <a:rPr lang="fr-FR" sz="2400" b="1" strike="noStrike" spc="-1" dirty="0">
                <a:solidFill>
                  <a:srgbClr val="000000"/>
                </a:solidFill>
                <a:latin typeface="Marianne"/>
                <a:ea typeface="Noto Sans SC Regular"/>
              </a:rPr>
              <a:t> 27 Avril </a:t>
            </a:r>
            <a:r>
              <a:rPr lang="fr-FR" sz="2400" b="0" strike="noStrike" spc="-1" dirty="0">
                <a:solidFill>
                  <a:srgbClr val="000000"/>
                </a:solidFill>
                <a:latin typeface="Marianne"/>
                <a:ea typeface="Noto Sans SC Regular"/>
              </a:rPr>
              <a:t>au </a:t>
            </a:r>
            <a:r>
              <a:rPr lang="fr-FR" sz="2400" b="1" strike="noStrike" spc="-1" dirty="0">
                <a:solidFill>
                  <a:srgbClr val="000000"/>
                </a:solidFill>
                <a:latin typeface="Marianne"/>
                <a:ea typeface="Noto Sans SC Regular"/>
              </a:rPr>
              <a:t>2 mai </a:t>
            </a:r>
            <a:endParaRPr lang="fr-FR" sz="2400" b="0" strike="noStrike" spc="-1" dirty="0">
              <a:solidFill>
                <a:srgbClr val="000000"/>
              </a:solidFill>
              <a:latin typeface="Calibri"/>
            </a:endParaRPr>
          </a:p>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b="0" strike="noStrike" spc="-1" dirty="0">
                <a:solidFill>
                  <a:srgbClr val="000000"/>
                </a:solidFill>
                <a:latin typeface="Marianne"/>
                <a:ea typeface="Noto Sans SC Regular"/>
              </a:rPr>
              <a:t>(semaine 13) : </a:t>
            </a:r>
            <a:r>
              <a:rPr lang="fr-FR" sz="2500" b="0" strike="noStrike" spc="-1" dirty="0">
                <a:solidFill>
                  <a:srgbClr val="000000"/>
                </a:solidFill>
                <a:latin typeface="Marianne"/>
                <a:ea typeface="Noto Sans SC Regular"/>
              </a:rPr>
              <a:t>rattrapage des cours</a:t>
            </a:r>
            <a:r>
              <a:rPr lang="fr-FR" sz="2400" b="0" strike="noStrike" spc="-1" dirty="0">
                <a:solidFill>
                  <a:srgbClr val="000000"/>
                </a:solidFill>
                <a:latin typeface="Marianne"/>
                <a:ea typeface="Noto Sans SC Regular"/>
              </a:rPr>
              <a:t>   </a:t>
            </a:r>
            <a:endParaRPr lang="fr-FR" sz="2400" b="0" strike="noStrike" spc="-1" dirty="0">
              <a:solidFill>
                <a:srgbClr val="000000"/>
              </a:solidFill>
              <a:latin typeface="Calibri"/>
            </a:endParaRPr>
          </a:p>
        </p:txBody>
      </p:sp>
      <p:sp>
        <p:nvSpPr>
          <p:cNvPr id="8" name="Rectangle 4">
            <a:extLst>
              <a:ext uri="{FF2B5EF4-FFF2-40B4-BE49-F238E27FC236}">
                <a16:creationId xmlns:a16="http://schemas.microsoft.com/office/drawing/2014/main" id="{6F0E8C3C-5104-511A-FFE6-59C46A8280A8}"/>
              </a:ext>
            </a:extLst>
          </p:cNvPr>
          <p:cNvSpPr/>
          <p:nvPr/>
        </p:nvSpPr>
        <p:spPr>
          <a:xfrm>
            <a:off x="5884200" y="1706472"/>
            <a:ext cx="8472240" cy="831240"/>
          </a:xfrm>
          <a:prstGeom prst="rect">
            <a:avLst/>
          </a:prstGeom>
          <a:noFill/>
          <a:ln w="0">
            <a:noFill/>
          </a:ln>
        </p:spPr>
        <p:style>
          <a:lnRef idx="0">
            <a:scrgbClr r="0" g="0" b="0"/>
          </a:lnRef>
          <a:fillRef idx="0">
            <a:scrgbClr r="0" g="0" b="0"/>
          </a:fillRef>
          <a:effectRef idx="0">
            <a:scrgbClr r="0" g="0" b="0"/>
          </a:effectRef>
          <a:fontRef idx="minor"/>
        </p:style>
        <p:txBody>
          <a:bodyPr lIns="46800" tIns="46800" rIns="46800" bIns="46800" anchor="t">
            <a:spAutoFit/>
          </a:bodyPr>
          <a:lstStyle/>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b="0" strike="noStrike" spc="-1">
                <a:solidFill>
                  <a:srgbClr val="000000"/>
                </a:solidFill>
                <a:latin typeface="Marianne"/>
                <a:ea typeface="Noto Sans SC Regular"/>
              </a:rPr>
              <a:t>Du</a:t>
            </a:r>
            <a:r>
              <a:rPr lang="fr-FR" sz="2400" b="1" strike="noStrike" spc="-1">
                <a:solidFill>
                  <a:srgbClr val="000000"/>
                </a:solidFill>
                <a:latin typeface="Marianne"/>
                <a:ea typeface="Noto Sans SC Regular"/>
              </a:rPr>
              <a:t> 23 février au 1</a:t>
            </a:r>
            <a:r>
              <a:rPr lang="fr-FR" sz="2400" b="1" strike="noStrike" spc="-1" baseline="33000">
                <a:solidFill>
                  <a:srgbClr val="000000"/>
                </a:solidFill>
                <a:latin typeface="Marianne"/>
                <a:ea typeface="Noto Sans SC Regular"/>
              </a:rPr>
              <a:t>er</a:t>
            </a:r>
            <a:r>
              <a:rPr lang="fr-FR" sz="2400" b="1" strike="noStrike" spc="-1">
                <a:solidFill>
                  <a:srgbClr val="000000"/>
                </a:solidFill>
                <a:latin typeface="Marianne"/>
                <a:ea typeface="Noto Sans SC Regular"/>
              </a:rPr>
              <a:t> mars 2026 </a:t>
            </a:r>
            <a:r>
              <a:rPr lang="fr-FR" sz="2400" b="0" strike="noStrike" spc="-1">
                <a:solidFill>
                  <a:srgbClr val="000000"/>
                </a:solidFill>
                <a:latin typeface="Marianne"/>
                <a:ea typeface="Noto Sans SC Regular"/>
              </a:rPr>
              <a:t>: Hiver</a:t>
            </a:r>
            <a:endParaRPr lang="fr-FR" sz="2400" b="0" strike="noStrike" spc="-1">
              <a:solidFill>
                <a:srgbClr val="000000"/>
              </a:solidFill>
              <a:latin typeface="Calibri"/>
            </a:endParaRPr>
          </a:p>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b="0" strike="noStrike" spc="-1">
                <a:solidFill>
                  <a:srgbClr val="000000"/>
                </a:solidFill>
                <a:latin typeface="Marianne"/>
                <a:ea typeface="Noto Sans SC Regular"/>
              </a:rPr>
              <a:t>Du</a:t>
            </a:r>
            <a:r>
              <a:rPr lang="fr-FR" sz="2400" b="1" strike="noStrike" spc="-1">
                <a:solidFill>
                  <a:srgbClr val="000000"/>
                </a:solidFill>
                <a:latin typeface="Marianne"/>
                <a:ea typeface="Noto Sans SC Regular"/>
              </a:rPr>
              <a:t> 13 avril </a:t>
            </a:r>
            <a:r>
              <a:rPr lang="fr-FR" sz="2400" b="0" strike="noStrike" spc="-1">
                <a:solidFill>
                  <a:srgbClr val="000000"/>
                </a:solidFill>
                <a:latin typeface="Marianne"/>
                <a:ea typeface="Noto Sans SC Regular"/>
              </a:rPr>
              <a:t>au</a:t>
            </a:r>
            <a:r>
              <a:rPr lang="fr-FR" sz="2400" b="1" strike="noStrike" spc="-1">
                <a:solidFill>
                  <a:srgbClr val="000000"/>
                </a:solidFill>
                <a:latin typeface="Marianne"/>
                <a:ea typeface="Noto Sans SC Regular"/>
              </a:rPr>
              <a:t> 26 avril 2026</a:t>
            </a:r>
            <a:r>
              <a:rPr lang="fr-FR" sz="2400" b="0" strike="noStrike" spc="-1">
                <a:solidFill>
                  <a:srgbClr val="000000"/>
                </a:solidFill>
                <a:latin typeface="Marianne"/>
                <a:ea typeface="Noto Sans SC Regular"/>
              </a:rPr>
              <a:t> : Printemps</a:t>
            </a:r>
            <a:endParaRPr lang="fr-FR" sz="2400" b="0" strike="noStrike" spc="-1">
              <a:solidFill>
                <a:srgbClr val="000000"/>
              </a:solidFill>
              <a:latin typeface="Calibri"/>
            </a:endParaRPr>
          </a:p>
        </p:txBody>
      </p:sp>
      <p:sp>
        <p:nvSpPr>
          <p:cNvPr id="9" name="Rectangle 5">
            <a:extLst>
              <a:ext uri="{FF2B5EF4-FFF2-40B4-BE49-F238E27FC236}">
                <a16:creationId xmlns:a16="http://schemas.microsoft.com/office/drawing/2014/main" id="{5DB741B2-CD23-97FC-7D10-F2C06840FF45}"/>
              </a:ext>
            </a:extLst>
          </p:cNvPr>
          <p:cNvSpPr/>
          <p:nvPr/>
        </p:nvSpPr>
        <p:spPr>
          <a:xfrm>
            <a:off x="481680" y="3354192"/>
            <a:ext cx="11226600" cy="96156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marL="457200" indent="-457200" defTabSz="457200">
              <a:lnSpc>
                <a:spcPct val="100000"/>
              </a:lnSpc>
              <a:spcBef>
                <a:spcPts val="26"/>
              </a:spcBef>
              <a:spcAft>
                <a:spcPts val="26"/>
              </a:spcAft>
              <a:buClr>
                <a:schemeClr val="accent1"/>
              </a:buClr>
              <a:buFont typeface="Courier New"/>
              <a:buChar char="o"/>
              <a:tabLst>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3000" b="1" strike="noStrike" spc="-1" dirty="0">
                <a:solidFill>
                  <a:schemeClr val="dk1"/>
                </a:solidFill>
                <a:latin typeface="Marianne"/>
                <a:ea typeface="Noto Sans SC Regular"/>
              </a:rPr>
              <a:t> Examens </a:t>
            </a:r>
            <a:endParaRPr lang="fr-FR" sz="3000" b="0" strike="noStrike" spc="-1" dirty="0">
              <a:solidFill>
                <a:srgbClr val="000000"/>
              </a:solidFill>
              <a:latin typeface="Calibri"/>
            </a:endParaRPr>
          </a:p>
          <a:p>
            <a:pPr marL="343080" indent="-343080" defTabSz="457200">
              <a:lnSpc>
                <a:spcPct val="90000"/>
              </a:lnSpc>
              <a:spcBef>
                <a:spcPts val="26"/>
              </a:spcBef>
              <a:spcAft>
                <a:spcPts val="26"/>
              </a:spcAft>
              <a:tabLst>
                <a:tab pos="0" algn="l"/>
              </a:tabLst>
            </a:pPr>
            <a:endParaRPr lang="fr-FR" sz="3000" b="0" strike="noStrike" spc="-1" dirty="0">
              <a:solidFill>
                <a:srgbClr val="000000"/>
              </a:solidFill>
              <a:latin typeface="Calibri"/>
            </a:endParaRPr>
          </a:p>
        </p:txBody>
      </p:sp>
      <p:sp>
        <p:nvSpPr>
          <p:cNvPr id="10" name="Rectangle 6">
            <a:extLst>
              <a:ext uri="{FF2B5EF4-FFF2-40B4-BE49-F238E27FC236}">
                <a16:creationId xmlns:a16="http://schemas.microsoft.com/office/drawing/2014/main" id="{F1733499-E014-18C5-67D9-74B88E83EE03}"/>
              </a:ext>
            </a:extLst>
          </p:cNvPr>
          <p:cNvSpPr/>
          <p:nvPr/>
        </p:nvSpPr>
        <p:spPr>
          <a:xfrm>
            <a:off x="540720" y="4038192"/>
            <a:ext cx="10478880" cy="1197000"/>
          </a:xfrm>
          <a:prstGeom prst="rect">
            <a:avLst/>
          </a:prstGeom>
          <a:noFill/>
          <a:ln w="0">
            <a:noFill/>
          </a:ln>
        </p:spPr>
        <p:style>
          <a:lnRef idx="0">
            <a:scrgbClr r="0" g="0" b="0"/>
          </a:lnRef>
          <a:fillRef idx="0">
            <a:scrgbClr r="0" g="0" b="0"/>
          </a:fillRef>
          <a:effectRef idx="0">
            <a:scrgbClr r="0" g="0" b="0"/>
          </a:effectRef>
          <a:fontRef idx="minor"/>
        </p:style>
        <p:txBody>
          <a:bodyPr lIns="46800" tIns="46800" rIns="46800" bIns="46800" anchor="t">
            <a:spAutoFit/>
          </a:bodyPr>
          <a:lstStyle/>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Lst>
            </a:pPr>
            <a:r>
              <a:rPr lang="fr-FR" sz="2400" b="1" strike="noStrike" spc="-1">
                <a:solidFill>
                  <a:srgbClr val="000000"/>
                </a:solidFill>
                <a:latin typeface="Marianne"/>
                <a:ea typeface="Noto Sans SC Regular"/>
              </a:rPr>
              <a:t>4-7 mai </a:t>
            </a:r>
            <a:r>
              <a:rPr lang="fr-FR" sz="2400" b="0" strike="noStrike" spc="-1">
                <a:solidFill>
                  <a:srgbClr val="000000"/>
                </a:solidFill>
                <a:latin typeface="Marianne"/>
                <a:ea typeface="Noto Sans SC Regular"/>
              </a:rPr>
              <a:t>puis</a:t>
            </a:r>
            <a:r>
              <a:rPr lang="fr-FR" sz="2400" b="1" strike="noStrike" spc="-1">
                <a:solidFill>
                  <a:srgbClr val="000000"/>
                </a:solidFill>
                <a:latin typeface="Marianne"/>
                <a:ea typeface="Noto Sans SC Regular"/>
              </a:rPr>
              <a:t> 11-13 mai 2026</a:t>
            </a:r>
            <a:r>
              <a:rPr lang="fr-FR" sz="2400" b="0" strike="noStrike" spc="-1">
                <a:solidFill>
                  <a:srgbClr val="000000"/>
                </a:solidFill>
                <a:latin typeface="Marianne"/>
                <a:ea typeface="Noto Sans SC Regular"/>
              </a:rPr>
              <a:t> : examens terminaux</a:t>
            </a:r>
            <a:endParaRPr lang="fr-FR" sz="2400" b="0" strike="noStrike" spc="-1">
              <a:solidFill>
                <a:srgbClr val="000000"/>
              </a:solidFill>
              <a:latin typeface="Calibri"/>
            </a:endParaRPr>
          </a:p>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Lst>
            </a:pPr>
            <a:r>
              <a:rPr lang="fr-FR" sz="2400" b="1" strike="noStrike" spc="-1">
                <a:solidFill>
                  <a:srgbClr val="000000"/>
                </a:solidFill>
                <a:latin typeface="Marianne"/>
                <a:ea typeface="Noto Sans SC Regular"/>
              </a:rPr>
              <a:t>2-17 juin 2026 (semestre 1) </a:t>
            </a:r>
            <a:r>
              <a:rPr lang="fr-FR" sz="2400" b="0" strike="noStrike" spc="-1">
                <a:solidFill>
                  <a:srgbClr val="000000"/>
                </a:solidFill>
                <a:latin typeface="Marianne"/>
                <a:ea typeface="Noto Sans SC Regular"/>
              </a:rPr>
              <a:t>et du</a:t>
            </a:r>
            <a:r>
              <a:rPr lang="fr-FR" sz="2400" b="1" strike="noStrike" spc="-1">
                <a:solidFill>
                  <a:srgbClr val="000000"/>
                </a:solidFill>
                <a:latin typeface="Marianne"/>
                <a:ea typeface="Noto Sans SC Regular"/>
              </a:rPr>
              <a:t> 11 </a:t>
            </a:r>
            <a:r>
              <a:rPr lang="fr-FR" sz="2400" b="0" strike="noStrike" spc="-1">
                <a:solidFill>
                  <a:srgbClr val="000000"/>
                </a:solidFill>
                <a:latin typeface="Marianne"/>
                <a:ea typeface="Noto Sans SC Regular"/>
              </a:rPr>
              <a:t>au</a:t>
            </a:r>
            <a:r>
              <a:rPr lang="fr-FR" sz="2400" b="1" strike="noStrike" spc="-1">
                <a:solidFill>
                  <a:srgbClr val="000000"/>
                </a:solidFill>
                <a:latin typeface="Marianne"/>
                <a:ea typeface="Noto Sans SC Regular"/>
              </a:rPr>
              <a:t> 25 juin 2026 (semestre 2) </a:t>
            </a:r>
            <a:r>
              <a:rPr lang="fr-FR" sz="2400" b="0" strike="noStrike" spc="-1">
                <a:solidFill>
                  <a:srgbClr val="000000"/>
                </a:solidFill>
                <a:latin typeface="Marianne"/>
                <a:ea typeface="Noto Sans SC Regular"/>
              </a:rPr>
              <a:t> : examens de session 2 (rattrapages)</a:t>
            </a:r>
            <a:endParaRPr lang="fr-FR" sz="2400" b="0" strike="noStrike" spc="-1">
              <a:solidFill>
                <a:srgbClr val="000000"/>
              </a:solidFill>
              <a:latin typeface="Calibri"/>
            </a:endParaRPr>
          </a:p>
        </p:txBody>
      </p:sp>
    </p:spTree>
    <p:extLst>
      <p:ext uri="{BB962C8B-B14F-4D97-AF65-F5344CB8AC3E}">
        <p14:creationId xmlns:p14="http://schemas.microsoft.com/office/powerpoint/2010/main" val="937617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11"/>
          <p:cNvSpPr/>
          <p:nvPr/>
        </p:nvSpPr>
        <p:spPr>
          <a:xfrm>
            <a:off x="861480" y="6025320"/>
            <a:ext cx="135216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69" name="Rectangle 1"/>
          <p:cNvSpPr/>
          <p:nvPr/>
        </p:nvSpPr>
        <p:spPr>
          <a:xfrm>
            <a:off x="497160" y="962280"/>
            <a:ext cx="10786320" cy="3099960"/>
          </a:xfrm>
          <a:prstGeom prst="rect">
            <a:avLst/>
          </a:prstGeom>
          <a:noFill/>
          <a:ln w="0">
            <a:noFill/>
          </a:ln>
        </p:spPr>
        <p:style>
          <a:lnRef idx="0">
            <a:scrgbClr r="0" g="0" b="0"/>
          </a:lnRef>
          <a:fillRef idx="0">
            <a:scrgbClr r="0" g="0" b="0"/>
          </a:fillRef>
          <a:effectRef idx="0">
            <a:scrgbClr r="0" g="0" b="0"/>
          </a:effectRef>
          <a:fontRef idx="minor"/>
        </p:style>
        <p:txBody>
          <a:bodyPr lIns="46800" tIns="46800" rIns="46800" bIns="46800" anchor="t">
            <a:spAutoFit/>
          </a:bodyPr>
          <a:lstStyle/>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3200" b="1" strike="noStrike" spc="-1" dirty="0">
                <a:solidFill>
                  <a:schemeClr val="accent1"/>
                </a:solidFill>
                <a:latin typeface="Marianne"/>
                <a:ea typeface="Noto Sans SC Regular"/>
              </a:rPr>
              <a:t>BLOCS DE CONNAISSANCES ET DE COMPÉTENCES</a:t>
            </a:r>
            <a:endParaRPr lang="fr-FR" sz="3200" b="0" strike="noStrike" spc="-1" dirty="0">
              <a:solidFill>
                <a:schemeClr val="accent1"/>
              </a:solidFill>
              <a:latin typeface="Calibri"/>
            </a:endParaRPr>
          </a:p>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b="0" strike="noStrike" spc="-1" dirty="0">
                <a:solidFill>
                  <a:srgbClr val="000000"/>
                </a:solidFill>
                <a:latin typeface="Marianne"/>
                <a:ea typeface="DejaVu Sans"/>
              </a:rPr>
              <a:t>Chacun des semestres de votre formation est organisé en blocs de connaissances et de compétences (BCC). C’est un ensemble homogène d’enseignements et d’activités. Les BCC facilitent les passerelles entre les diplômes, et permettent d’ouvrir la formation universitaire à tous, tout au long de la vie. </a:t>
            </a:r>
            <a:endParaRPr lang="fr-FR" sz="2400" b="0" strike="noStrike" spc="-1" dirty="0">
              <a:solidFill>
                <a:srgbClr val="000000"/>
              </a:solidFill>
              <a:latin typeface="Calibri"/>
            </a:endParaRPr>
          </a:p>
          <a:p>
            <a:pPr algn="ct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2400" b="0" strike="noStrike" spc="-1" dirty="0">
              <a:solidFill>
                <a:srgbClr val="000000"/>
              </a:solidFill>
              <a:latin typeface="Calibri"/>
            </a:endParaRPr>
          </a:p>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000" b="0" strike="noStrike" spc="-1" dirty="0">
                <a:solidFill>
                  <a:srgbClr val="000000"/>
                </a:solidFill>
                <a:latin typeface="Marianne"/>
                <a:ea typeface="DejaVu Sans"/>
              </a:rPr>
              <a:t>Ex : </a:t>
            </a:r>
            <a:r>
              <a:rPr lang="fr-FR" sz="2000" b="1" strike="noStrike" spc="-1" dirty="0">
                <a:solidFill>
                  <a:srgbClr val="000000"/>
                </a:solidFill>
                <a:latin typeface="Marianne"/>
                <a:ea typeface="DejaVu Sans"/>
              </a:rPr>
              <a:t>BCC 1 : Analyser l’environnement national et international</a:t>
            </a:r>
            <a:endParaRPr lang="fr-FR" sz="2000" b="0" strike="noStrike" spc="-1" dirty="0">
              <a:solidFill>
                <a:srgbClr val="000000"/>
              </a:solidFill>
              <a:latin typeface="Calibri"/>
            </a:endParaRPr>
          </a:p>
        </p:txBody>
      </p:sp>
      <p:graphicFrame>
        <p:nvGraphicFramePr>
          <p:cNvPr id="70" name="Group 2"/>
          <p:cNvGraphicFramePr/>
          <p:nvPr/>
        </p:nvGraphicFramePr>
        <p:xfrm>
          <a:off x="497160" y="4217760"/>
          <a:ext cx="10787760" cy="2099880"/>
        </p:xfrm>
        <a:graphic>
          <a:graphicData uri="http://schemas.openxmlformats.org/drawingml/2006/table">
            <a:tbl>
              <a:tblPr/>
              <a:tblGrid>
                <a:gridCol w="5394960">
                  <a:extLst>
                    <a:ext uri="{9D8B030D-6E8A-4147-A177-3AD203B41FA5}">
                      <a16:colId xmlns:a16="http://schemas.microsoft.com/office/drawing/2014/main" val="20000"/>
                    </a:ext>
                  </a:extLst>
                </a:gridCol>
                <a:gridCol w="5392800">
                  <a:extLst>
                    <a:ext uri="{9D8B030D-6E8A-4147-A177-3AD203B41FA5}">
                      <a16:colId xmlns:a16="http://schemas.microsoft.com/office/drawing/2014/main" val="20001"/>
                    </a:ext>
                  </a:extLst>
                </a:gridCol>
              </a:tblGrid>
              <a:tr h="798480">
                <a:tc>
                  <a:txBody>
                    <a:bodyPr/>
                    <a:lstStyle/>
                    <a:p>
                      <a:pPr defTabSz="449280">
                        <a:lnSpc>
                          <a:spcPct val="87000"/>
                        </a:lnSpc>
                        <a:spcBef>
                          <a:spcPts val="624"/>
                        </a:spcBef>
                        <a:spcAft>
                          <a:spcPts val="26"/>
                        </a:spcAft>
                        <a:tabLst>
                          <a:tab pos="0" algn="l"/>
                        </a:tabLst>
                      </a:pPr>
                      <a:r>
                        <a:rPr lang="fr-FR" sz="1800" b="1" strike="noStrike" spc="-1">
                          <a:solidFill>
                            <a:srgbClr val="000000"/>
                          </a:solidFill>
                          <a:latin typeface="Marianne"/>
                        </a:rPr>
                        <a:t>UE 1 : Analyse socio-culturelle</a:t>
                      </a:r>
                      <a:endParaRPr lang="fr-FR" sz="1800" b="0" strike="noStrike" spc="-1">
                        <a:solidFill>
                          <a:srgbClr val="000000"/>
                        </a:solidFill>
                        <a:latin typeface="Calibri"/>
                      </a:endParaRPr>
                    </a:p>
                    <a:p>
                      <a:pPr defTabSz="449280">
                        <a:lnSpc>
                          <a:spcPct val="90000"/>
                        </a:lnSpc>
                        <a:spcBef>
                          <a:spcPts val="624"/>
                        </a:spcBef>
                        <a:spcAft>
                          <a:spcPts val="26"/>
                        </a:spcAft>
                        <a:tabLst>
                          <a:tab pos="0" algn="l"/>
                        </a:tabLst>
                      </a:pPr>
                      <a:endParaRPr lang="fr-FR" sz="1800" b="0" strike="noStrike" spc="-1">
                        <a:solidFill>
                          <a:srgbClr val="000000"/>
                        </a:solidFill>
                        <a:latin typeface="Calibri"/>
                      </a:endParaRPr>
                    </a:p>
                  </a:txBody>
                  <a:tcPr>
                    <a:lnL w="5760">
                      <a:solidFill>
                        <a:srgbClr val="BCBCBC"/>
                      </a:solidFill>
                      <a:prstDash val="solid"/>
                    </a:lnL>
                    <a:lnR w="5760">
                      <a:solidFill>
                        <a:srgbClr val="000000"/>
                      </a:solidFill>
                      <a:prstDash val="solid"/>
                    </a:lnR>
                    <a:lnT w="5760">
                      <a:solidFill>
                        <a:srgbClr val="BCBCBC"/>
                      </a:solidFill>
                      <a:prstDash val="solid"/>
                    </a:lnT>
                    <a:lnB w="5760">
                      <a:solidFill>
                        <a:srgbClr val="000000"/>
                      </a:solidFill>
                      <a:prstDash val="solid"/>
                    </a:lnB>
                    <a:noFill/>
                  </a:tcPr>
                </a:tc>
                <a:tc>
                  <a:txBody>
                    <a:bodyPr/>
                    <a:lstStyle/>
                    <a:p>
                      <a:pPr defTabSz="449280">
                        <a:lnSpc>
                          <a:spcPct val="87000"/>
                        </a:lnSpc>
                        <a:spcBef>
                          <a:spcPts val="624"/>
                        </a:spcBef>
                        <a:spcAft>
                          <a:spcPts val="26"/>
                        </a:spcAft>
                        <a:tabLst>
                          <a:tab pos="0" algn="l"/>
                        </a:tabLst>
                      </a:pPr>
                      <a:r>
                        <a:rPr lang="fr-FR" sz="1800" b="1" strike="noStrike" spc="-1">
                          <a:solidFill>
                            <a:srgbClr val="000000"/>
                          </a:solidFill>
                          <a:latin typeface="Marianne"/>
                        </a:rPr>
                        <a:t>UE 2 : Analyse économique, juridique, politique et managériale</a:t>
                      </a:r>
                      <a:endParaRPr lang="fr-FR" sz="1800" b="0" strike="noStrike" spc="-1">
                        <a:solidFill>
                          <a:srgbClr val="000000"/>
                        </a:solidFill>
                        <a:latin typeface="Calibri"/>
                      </a:endParaRPr>
                    </a:p>
                  </a:txBody>
                  <a:tcPr>
                    <a:lnL w="5760">
                      <a:solidFill>
                        <a:srgbClr val="000000"/>
                      </a:solidFill>
                      <a:prstDash val="solid"/>
                    </a:lnL>
                    <a:lnR w="5760">
                      <a:solidFill>
                        <a:srgbClr val="BCBCBC"/>
                      </a:solidFill>
                      <a:prstDash val="solid"/>
                    </a:lnR>
                    <a:lnT w="5760">
                      <a:solidFill>
                        <a:srgbClr val="BCBCBC"/>
                      </a:solidFill>
                      <a:prstDash val="solid"/>
                    </a:lnT>
                    <a:lnB w="5760">
                      <a:solidFill>
                        <a:srgbClr val="000000"/>
                      </a:solidFill>
                      <a:prstDash val="solid"/>
                    </a:lnB>
                    <a:noFill/>
                  </a:tcPr>
                </a:tc>
                <a:extLst>
                  <a:ext uri="{0D108BD9-81ED-4DB2-BD59-A6C34878D82A}">
                    <a16:rowId xmlns:a16="http://schemas.microsoft.com/office/drawing/2014/main" val="10000"/>
                  </a:ext>
                </a:extLst>
              </a:tr>
              <a:tr h="1301400">
                <a:tc>
                  <a:txBody>
                    <a:bodyPr/>
                    <a:lstStyle/>
                    <a:p>
                      <a:pPr marL="285840" indent="-285840" defTabSz="449280">
                        <a:lnSpc>
                          <a:spcPct val="87000"/>
                        </a:lnSpc>
                        <a:spcBef>
                          <a:spcPts val="624"/>
                        </a:spcBef>
                        <a:spcAft>
                          <a:spcPts val="26"/>
                        </a:spcAft>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fr-FR" sz="1800" b="0" strike="noStrike" spc="-1">
                          <a:solidFill>
                            <a:srgbClr val="000000"/>
                          </a:solidFill>
                          <a:latin typeface="Marianne"/>
                        </a:rPr>
                        <a:t>Anglais : Cultures et sociétés</a:t>
                      </a:r>
                      <a:endParaRPr lang="fr-FR" sz="1800" b="0" strike="noStrike" spc="-1">
                        <a:solidFill>
                          <a:srgbClr val="000000"/>
                        </a:solidFill>
                        <a:latin typeface="Calibri"/>
                      </a:endParaRPr>
                    </a:p>
                    <a:p>
                      <a:pPr marL="285840" indent="-285840" defTabSz="449280">
                        <a:lnSpc>
                          <a:spcPct val="100000"/>
                        </a:lnSpc>
                        <a:spcBef>
                          <a:spcPts val="624"/>
                        </a:spcBef>
                        <a:spcAft>
                          <a:spcPts val="26"/>
                        </a:spcAft>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fr-FR" sz="1800" b="0" strike="noStrike" spc="-1">
                          <a:solidFill>
                            <a:srgbClr val="000000"/>
                          </a:solidFill>
                          <a:latin typeface="Marianne"/>
                        </a:rPr>
                        <a:t>LV2: Cultures et sociétés</a:t>
                      </a:r>
                      <a:endParaRPr lang="fr-FR" sz="1800" b="0" strike="noStrike" spc="-1">
                        <a:solidFill>
                          <a:srgbClr val="000000"/>
                        </a:solidFill>
                        <a:latin typeface="Calibri"/>
                      </a:endParaRPr>
                    </a:p>
                    <a:p>
                      <a:pPr marL="285840" indent="-285840" defTabSz="449280">
                        <a:lnSpc>
                          <a:spcPct val="90000"/>
                        </a:lnSpc>
                        <a:spcBef>
                          <a:spcPts val="624"/>
                        </a:spcBef>
                        <a:spcAft>
                          <a:spcPts val="26"/>
                        </a:spcAft>
                        <a:tabLst>
                          <a:tab pos="0" algn="l"/>
                        </a:tabLst>
                      </a:pPr>
                      <a:endParaRPr lang="fr-FR" sz="1800" b="0" strike="noStrike" spc="-1">
                        <a:solidFill>
                          <a:srgbClr val="000000"/>
                        </a:solidFill>
                        <a:latin typeface="Calibri"/>
                      </a:endParaRPr>
                    </a:p>
                  </a:txBody>
                  <a:tcPr>
                    <a:lnL w="5760">
                      <a:solidFill>
                        <a:srgbClr val="BCBCBC"/>
                      </a:solidFill>
                      <a:prstDash val="solid"/>
                    </a:lnL>
                    <a:lnR w="5760">
                      <a:solidFill>
                        <a:srgbClr val="000000"/>
                      </a:solidFill>
                      <a:prstDash val="solid"/>
                    </a:lnR>
                    <a:lnT w="5760">
                      <a:solidFill>
                        <a:srgbClr val="000000"/>
                      </a:solidFill>
                      <a:prstDash val="solid"/>
                    </a:lnT>
                    <a:lnB w="5760">
                      <a:solidFill>
                        <a:srgbClr val="BCBCBC"/>
                      </a:solidFill>
                      <a:prstDash val="solid"/>
                    </a:lnB>
                    <a:noFill/>
                  </a:tcPr>
                </a:tc>
                <a:tc>
                  <a:txBody>
                    <a:bodyPr/>
                    <a:lstStyle/>
                    <a:p>
                      <a:pPr marL="285840" indent="-285840" defTabSz="449280">
                        <a:lnSpc>
                          <a:spcPct val="87000"/>
                        </a:lnSpc>
                        <a:spcBef>
                          <a:spcPts val="624"/>
                        </a:spcBef>
                        <a:spcAft>
                          <a:spcPts val="26"/>
                        </a:spcAft>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fr-FR" sz="1800" b="0" strike="noStrike" spc="-1">
                          <a:solidFill>
                            <a:srgbClr val="000000"/>
                          </a:solidFill>
                          <a:latin typeface="Marianne"/>
                        </a:rPr>
                        <a:t>Introduction à l’économie générale</a:t>
                      </a:r>
                      <a:endParaRPr lang="fr-FR" sz="1800" b="0" strike="noStrike" spc="-1">
                        <a:solidFill>
                          <a:srgbClr val="000000"/>
                        </a:solidFill>
                        <a:latin typeface="Calibri"/>
                      </a:endParaRPr>
                    </a:p>
                    <a:p>
                      <a:pPr marL="285840" indent="-285840" defTabSz="449280">
                        <a:lnSpc>
                          <a:spcPct val="100000"/>
                        </a:lnSpc>
                        <a:spcBef>
                          <a:spcPts val="624"/>
                        </a:spcBef>
                        <a:spcAft>
                          <a:spcPts val="26"/>
                        </a:spcAft>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fr-FR" sz="1800" b="0" strike="noStrike" spc="-1">
                          <a:solidFill>
                            <a:srgbClr val="000000"/>
                          </a:solidFill>
                          <a:latin typeface="Marianne"/>
                        </a:rPr>
                        <a:t>Introduction au droit</a:t>
                      </a:r>
                      <a:endParaRPr lang="fr-FR" sz="1800" b="0" strike="noStrike" spc="-1">
                        <a:solidFill>
                          <a:srgbClr val="000000"/>
                        </a:solidFill>
                        <a:latin typeface="Calibri"/>
                      </a:endParaRPr>
                    </a:p>
                    <a:p>
                      <a:pPr marL="285840" indent="-285840" defTabSz="449280">
                        <a:lnSpc>
                          <a:spcPct val="100000"/>
                        </a:lnSpc>
                        <a:spcBef>
                          <a:spcPts val="624"/>
                        </a:spcBef>
                        <a:spcAft>
                          <a:spcPts val="26"/>
                        </a:spcAft>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fr-FR" sz="1800" b="0" strike="noStrike" spc="-1">
                          <a:solidFill>
                            <a:srgbClr val="000000"/>
                          </a:solidFill>
                          <a:latin typeface="Marianne"/>
                        </a:rPr>
                        <a:t>Outils mathématiques pour l'économie</a:t>
                      </a:r>
                      <a:endParaRPr lang="fr-FR" sz="1800" b="0" strike="noStrike" spc="-1">
                        <a:solidFill>
                          <a:srgbClr val="000000"/>
                        </a:solidFill>
                        <a:latin typeface="Calibri"/>
                      </a:endParaRPr>
                    </a:p>
                  </a:txBody>
                  <a:tcPr>
                    <a:lnL w="5760">
                      <a:solidFill>
                        <a:srgbClr val="000000"/>
                      </a:solidFill>
                      <a:prstDash val="solid"/>
                    </a:lnL>
                    <a:lnR w="5760">
                      <a:solidFill>
                        <a:srgbClr val="BCBCBC"/>
                      </a:solidFill>
                      <a:prstDash val="solid"/>
                    </a:lnR>
                    <a:lnT w="5760">
                      <a:solidFill>
                        <a:srgbClr val="000000"/>
                      </a:solidFill>
                      <a:prstDash val="solid"/>
                    </a:lnT>
                    <a:lnB w="5760">
                      <a:solidFill>
                        <a:srgbClr val="BCBCBC"/>
                      </a:solidFill>
                      <a:prstDash val="soli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84232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11"/>
          <p:cNvSpPr/>
          <p:nvPr/>
        </p:nvSpPr>
        <p:spPr>
          <a:xfrm>
            <a:off x="861480" y="6025320"/>
            <a:ext cx="135216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72" name="ZoneTexte 6"/>
          <p:cNvSpPr/>
          <p:nvPr/>
        </p:nvSpPr>
        <p:spPr>
          <a:xfrm>
            <a:off x="549720" y="1516320"/>
            <a:ext cx="11090520" cy="415353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fr-FR" sz="2400" b="1" strike="noStrike" spc="-1" dirty="0">
                <a:solidFill>
                  <a:schemeClr val="accent1"/>
                </a:solidFill>
                <a:latin typeface="Marianne"/>
              </a:rPr>
              <a:t>La licence LEA vise à acquérir les compétences suivantes : </a:t>
            </a:r>
            <a:endParaRPr lang="fr-FR" sz="2400" b="0" strike="noStrike" spc="-1" dirty="0">
              <a:solidFill>
                <a:schemeClr val="accent1"/>
              </a:solidFill>
              <a:latin typeface="Calibri"/>
            </a:endParaRPr>
          </a:p>
          <a:p>
            <a:pPr defTabSz="457200">
              <a:lnSpc>
                <a:spcPct val="100000"/>
              </a:lnSpc>
            </a:pPr>
            <a:endParaRPr lang="fr-FR" sz="2400" b="0" strike="noStrike" spc="-1" dirty="0">
              <a:solidFill>
                <a:srgbClr val="000000"/>
              </a:solidFill>
              <a:latin typeface="Calibri"/>
            </a:endParaRPr>
          </a:p>
          <a:p>
            <a:pPr defTabSz="457200">
              <a:lnSpc>
                <a:spcPct val="100000"/>
              </a:lnSpc>
            </a:pPr>
            <a:r>
              <a:rPr lang="fr-FR" sz="2400" b="1" strike="noStrike" spc="-1" dirty="0">
                <a:solidFill>
                  <a:srgbClr val="000000"/>
                </a:solidFill>
                <a:latin typeface="Marianne"/>
                <a:ea typeface="DejaVu Sans"/>
              </a:rPr>
              <a:t>Compétence 1 (C1) </a:t>
            </a:r>
            <a:r>
              <a:rPr lang="fr-FR" sz="2400" b="0" strike="noStrike" spc="-1" dirty="0">
                <a:solidFill>
                  <a:srgbClr val="000000"/>
                </a:solidFill>
                <a:latin typeface="Marianne"/>
                <a:ea typeface="DejaVu Sans"/>
              </a:rPr>
              <a:t>: Analyser l’environnement national et international d’une organisation</a:t>
            </a:r>
            <a:endParaRPr lang="fr-FR" sz="2400" b="0" strike="noStrike" spc="-1" dirty="0">
              <a:solidFill>
                <a:srgbClr val="000000"/>
              </a:solidFill>
              <a:latin typeface="Calibri"/>
            </a:endParaRPr>
          </a:p>
          <a:p>
            <a:pPr defTabSz="457200">
              <a:lnSpc>
                <a:spcPct val="100000"/>
              </a:lnSpc>
            </a:pPr>
            <a:endParaRPr lang="fr-FR" sz="2400" b="0" strike="noStrike" spc="-1" dirty="0">
              <a:solidFill>
                <a:srgbClr val="000000"/>
              </a:solidFill>
              <a:latin typeface="Calibri"/>
            </a:endParaRPr>
          </a:p>
          <a:p>
            <a:pPr defTabSz="457200">
              <a:lnSpc>
                <a:spcPct val="100000"/>
              </a:lnSpc>
            </a:pPr>
            <a:r>
              <a:rPr lang="fr-FR" sz="2400" b="1" strike="noStrike" spc="-1" dirty="0">
                <a:solidFill>
                  <a:srgbClr val="000000"/>
                </a:solidFill>
                <a:latin typeface="Marianne"/>
                <a:ea typeface="DejaVu Sans"/>
              </a:rPr>
              <a:t>Compétence 2 (C2) </a:t>
            </a:r>
            <a:r>
              <a:rPr lang="fr-FR" sz="2400" b="0" strike="noStrike" spc="-1" dirty="0">
                <a:solidFill>
                  <a:srgbClr val="000000"/>
                </a:solidFill>
                <a:latin typeface="Marianne"/>
                <a:ea typeface="DejaVu Sans"/>
              </a:rPr>
              <a:t>: Communiquer en français et en langues étrangères </a:t>
            </a:r>
            <a:endParaRPr lang="fr-FR" sz="2400" b="0" strike="noStrike" spc="-1" dirty="0">
              <a:solidFill>
                <a:srgbClr val="000000"/>
              </a:solidFill>
              <a:latin typeface="Calibri"/>
            </a:endParaRPr>
          </a:p>
          <a:p>
            <a:pPr defTabSz="457200">
              <a:lnSpc>
                <a:spcPct val="100000"/>
              </a:lnSpc>
            </a:pPr>
            <a:endParaRPr lang="fr-FR" sz="2400" b="0" strike="noStrike" spc="-1" dirty="0">
              <a:solidFill>
                <a:srgbClr val="000000"/>
              </a:solidFill>
              <a:latin typeface="Calibri"/>
            </a:endParaRPr>
          </a:p>
          <a:p>
            <a:pPr defTabSz="457200">
              <a:lnSpc>
                <a:spcPct val="100000"/>
              </a:lnSpc>
            </a:pPr>
            <a:r>
              <a:rPr lang="fr-FR" sz="2400" b="1" strike="noStrike" spc="-1" dirty="0">
                <a:solidFill>
                  <a:srgbClr val="000000"/>
                </a:solidFill>
                <a:latin typeface="Marianne"/>
                <a:ea typeface="DejaVu Sans"/>
              </a:rPr>
              <a:t>Compétence 3 (C3) </a:t>
            </a:r>
            <a:r>
              <a:rPr lang="fr-FR" sz="2400" b="0" strike="noStrike" spc="-1" dirty="0">
                <a:solidFill>
                  <a:srgbClr val="000000"/>
                </a:solidFill>
                <a:latin typeface="Marianne"/>
                <a:ea typeface="DejaVu Sans"/>
              </a:rPr>
              <a:t>: Mettre en </a:t>
            </a:r>
            <a:r>
              <a:rPr lang="fr-FR" sz="2400" b="0" strike="noStrike" spc="-1" dirty="0" err="1">
                <a:solidFill>
                  <a:srgbClr val="000000"/>
                </a:solidFill>
                <a:latin typeface="Marianne"/>
                <a:ea typeface="DejaVu Sans"/>
              </a:rPr>
              <a:t>oeuvre</a:t>
            </a:r>
            <a:r>
              <a:rPr lang="fr-FR" sz="2400" b="0" strike="noStrike" spc="-1" dirty="0">
                <a:solidFill>
                  <a:srgbClr val="000000"/>
                </a:solidFill>
                <a:latin typeface="Marianne"/>
                <a:ea typeface="DejaVu Sans"/>
              </a:rPr>
              <a:t> un projet d’équipe à dimension internationale </a:t>
            </a:r>
            <a:endParaRPr lang="fr-FR" sz="2400" b="0" strike="noStrike" spc="-1" dirty="0">
              <a:solidFill>
                <a:srgbClr val="000000"/>
              </a:solidFill>
              <a:latin typeface="Calibri"/>
            </a:endParaRPr>
          </a:p>
          <a:p>
            <a:pPr defTabSz="457200">
              <a:lnSpc>
                <a:spcPct val="100000"/>
              </a:lnSpc>
            </a:pPr>
            <a:endParaRPr lang="fr-FR" sz="2400" b="0" strike="noStrike" spc="-1" dirty="0">
              <a:solidFill>
                <a:srgbClr val="000000"/>
              </a:solidFill>
              <a:latin typeface="Calibri"/>
            </a:endParaRPr>
          </a:p>
          <a:p>
            <a:pPr defTabSz="457200">
              <a:lnSpc>
                <a:spcPct val="100000"/>
              </a:lnSpc>
            </a:pPr>
            <a:r>
              <a:rPr lang="fr-FR" sz="2400" b="1" strike="noStrike" spc="-1" dirty="0">
                <a:solidFill>
                  <a:srgbClr val="000000"/>
                </a:solidFill>
                <a:latin typeface="Marianne"/>
                <a:ea typeface="DejaVu Sans"/>
              </a:rPr>
              <a:t>Compétence 4 (C4)</a:t>
            </a:r>
            <a:r>
              <a:rPr lang="fr-FR" sz="2400" b="0" strike="noStrike" spc="-1" dirty="0">
                <a:solidFill>
                  <a:srgbClr val="000000"/>
                </a:solidFill>
                <a:latin typeface="Marianne"/>
                <a:ea typeface="DejaVu Sans"/>
              </a:rPr>
              <a:t> : Développer un projet personnel et professionnel </a:t>
            </a:r>
            <a:endParaRPr lang="fr-FR" sz="24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DDC4A642-A256-1830-0AA2-7967362D65BB}"/>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675181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11"/>
          <p:cNvSpPr/>
          <p:nvPr/>
        </p:nvSpPr>
        <p:spPr>
          <a:xfrm>
            <a:off x="861480" y="6025320"/>
            <a:ext cx="135216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graphicFrame>
        <p:nvGraphicFramePr>
          <p:cNvPr id="74" name="Group 1"/>
          <p:cNvGraphicFramePr/>
          <p:nvPr/>
        </p:nvGraphicFramePr>
        <p:xfrm>
          <a:off x="380160" y="887760"/>
          <a:ext cx="11430720" cy="5808240"/>
        </p:xfrm>
        <a:graphic>
          <a:graphicData uri="http://schemas.openxmlformats.org/drawingml/2006/table">
            <a:tbl>
              <a:tblPr/>
              <a:tblGrid>
                <a:gridCol w="3047760">
                  <a:extLst>
                    <a:ext uri="{9D8B030D-6E8A-4147-A177-3AD203B41FA5}">
                      <a16:colId xmlns:a16="http://schemas.microsoft.com/office/drawing/2014/main" val="20000"/>
                    </a:ext>
                  </a:extLst>
                </a:gridCol>
                <a:gridCol w="3904920">
                  <a:extLst>
                    <a:ext uri="{9D8B030D-6E8A-4147-A177-3AD203B41FA5}">
                      <a16:colId xmlns:a16="http://schemas.microsoft.com/office/drawing/2014/main" val="20001"/>
                    </a:ext>
                  </a:extLst>
                </a:gridCol>
                <a:gridCol w="4478040">
                  <a:extLst>
                    <a:ext uri="{9D8B030D-6E8A-4147-A177-3AD203B41FA5}">
                      <a16:colId xmlns:a16="http://schemas.microsoft.com/office/drawing/2014/main" val="20002"/>
                    </a:ext>
                  </a:extLst>
                </a:gridCol>
              </a:tblGrid>
              <a:tr h="666720">
                <a:tc>
                  <a:txBody>
                    <a:bodyPr/>
                    <a:lstStyle/>
                    <a:p>
                      <a:pPr defTabSz="449280">
                        <a:lnSpc>
                          <a:spcPct val="87000"/>
                        </a:lnSpc>
                        <a:spcBef>
                          <a:spcPts val="624"/>
                        </a:spcBef>
                        <a:spcAft>
                          <a:spcPts val="26"/>
                        </a:spcAft>
                        <a:tabLst>
                          <a:tab pos="0" algn="l"/>
                        </a:tabLst>
                      </a:pPr>
                      <a:r>
                        <a:rPr lang="fr-FR" sz="1800" b="1" strike="noStrike" spc="-1">
                          <a:solidFill>
                            <a:srgbClr val="000000"/>
                          </a:solidFill>
                          <a:latin typeface="Calibri"/>
                        </a:rPr>
                        <a:t>Blocs de connaissances et de compétences</a:t>
                      </a:r>
                      <a:endParaRPr lang="fr-FR" sz="1800" b="0" strike="noStrike" spc="-1">
                        <a:solidFill>
                          <a:srgbClr val="000000"/>
                        </a:solidFill>
                        <a:latin typeface="Calibri"/>
                      </a:endParaRPr>
                    </a:p>
                  </a:txBody>
                  <a:tcPr marL="45720" marR="45720">
                    <a:lnL w="12240">
                      <a:solidFill>
                        <a:srgbClr val="000000"/>
                      </a:solid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800" b="1" strike="noStrike" spc="-1">
                          <a:solidFill>
                            <a:srgbClr val="000000"/>
                          </a:solidFill>
                          <a:latin typeface="Calibri"/>
                        </a:rPr>
                        <a:t>Unités d’enseignement (UE) comprises dans chaque bloc</a:t>
                      </a:r>
                      <a:endParaRPr lang="fr-FR" sz="1800" b="0" strike="noStrike" spc="-1">
                        <a:solidFill>
                          <a:srgbClr val="000000"/>
                        </a:solidFill>
                        <a:latin typeface="Calibri"/>
                      </a:endParaRPr>
                    </a:p>
                  </a:txBody>
                  <a:tcPr marL="45720" marR="45720">
                    <a:lnL w="12240">
                      <a:no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800" b="1" strike="noStrike" spc="-1">
                          <a:solidFill>
                            <a:srgbClr val="000000"/>
                          </a:solidFill>
                          <a:latin typeface="Calibri"/>
                        </a:rPr>
                        <a:t>Enseignements</a:t>
                      </a:r>
                      <a:endParaRPr lang="fr-FR" sz="1800" b="0" strike="noStrike" spc="-1">
                        <a:solidFill>
                          <a:srgbClr val="000000"/>
                        </a:solidFill>
                        <a:latin typeface="Calibri"/>
                      </a:endParaRPr>
                    </a:p>
                  </a:txBody>
                  <a:tcPr marL="45720" marR="45720">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0"/>
                  </a:ext>
                </a:extLst>
              </a:tr>
              <a:tr h="352080">
                <a:tc rowSpan="5">
                  <a:txBody>
                    <a:bodyPr/>
                    <a:lstStyle/>
                    <a:p>
                      <a:pPr defTabSz="449280">
                        <a:lnSpc>
                          <a:spcPct val="87000"/>
                        </a:lnSpc>
                        <a:spcBef>
                          <a:spcPts val="624"/>
                        </a:spcBef>
                        <a:spcAft>
                          <a:spcPts val="26"/>
                        </a:spcAft>
                        <a:tabLst>
                          <a:tab pos="0" algn="l"/>
                        </a:tabLst>
                      </a:pPr>
                      <a:r>
                        <a:rPr lang="fr-FR" sz="1800" b="1" strike="noStrike" spc="-1">
                          <a:solidFill>
                            <a:srgbClr val="000000"/>
                          </a:solidFill>
                          <a:latin typeface="Calibri"/>
                        </a:rPr>
                        <a:t>BCC 1 : Analyser l’environnement national et international</a:t>
                      </a:r>
                      <a:endParaRPr lang="fr-FR" sz="1800" b="0" strike="noStrike" spc="-1">
                        <a:solidFill>
                          <a:srgbClr val="000000"/>
                        </a:solidFill>
                        <a:latin typeface="Calibri"/>
                      </a:endParaRPr>
                    </a:p>
                  </a:txBody>
                  <a:tcPr marL="45720" marR="45720">
                    <a:lnL w="12240">
                      <a:solidFill>
                        <a:srgbClr val="000000"/>
                      </a:solid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rowSpan="2">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UE 1 : Analyse socio-culturelle</a:t>
                      </a:r>
                    </a:p>
                  </a:txBody>
                  <a:tcPr marL="45720" marR="45720">
                    <a:lnL w="12240">
                      <a:no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Anglais : Cultures et sociétés</a:t>
                      </a:r>
                    </a:p>
                  </a:txBody>
                  <a:tcPr marL="45720" marR="45720">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1"/>
                  </a:ext>
                </a:extLst>
              </a:tr>
              <a:tr h="35208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LV2: Cultures et sociétés</a:t>
                      </a:r>
                    </a:p>
                  </a:txBody>
                  <a:tcPr marL="45720" marR="45720">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2"/>
                  </a:ext>
                </a:extLst>
              </a:tr>
              <a:tr h="36648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rowSpan="3">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UE 2 : Analyse économique, juridique, politique et managériale</a:t>
                      </a:r>
                    </a:p>
                  </a:txBody>
                  <a:tcPr marL="45720" marR="45720">
                    <a:lnL w="12240">
                      <a:no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Introduction à l’économie générale</a:t>
                      </a:r>
                    </a:p>
                  </a:txBody>
                  <a:tcPr marL="45720" marR="45720">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3"/>
                  </a:ext>
                </a:extLst>
              </a:tr>
              <a:tr h="35208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Introduction au droit</a:t>
                      </a:r>
                    </a:p>
                  </a:txBody>
                  <a:tcPr marL="45720" marR="45720">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4"/>
                  </a:ext>
                </a:extLst>
              </a:tr>
              <a:tr h="36648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Outils mathématiques pour l'économie</a:t>
                      </a:r>
                    </a:p>
                  </a:txBody>
                  <a:tcPr marL="45720" marR="45720">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5"/>
                  </a:ext>
                </a:extLst>
              </a:tr>
              <a:tr h="642600">
                <a:tc rowSpan="3">
                  <a:txBody>
                    <a:bodyPr/>
                    <a:lstStyle/>
                    <a:p>
                      <a:pPr defTabSz="449280">
                        <a:lnSpc>
                          <a:spcPct val="87000"/>
                        </a:lnSpc>
                        <a:spcBef>
                          <a:spcPts val="624"/>
                        </a:spcBef>
                        <a:spcAft>
                          <a:spcPts val="26"/>
                        </a:spcAft>
                        <a:tabLst>
                          <a:tab pos="0" algn="l"/>
                        </a:tabLst>
                      </a:pPr>
                      <a:r>
                        <a:rPr lang="fr-FR" sz="1800" b="1" strike="noStrike" spc="-1">
                          <a:solidFill>
                            <a:srgbClr val="000000"/>
                          </a:solidFill>
                          <a:latin typeface="Calibri"/>
                        </a:rPr>
                        <a:t>BCC 2 : Communiquer en français et en anglais</a:t>
                      </a:r>
                      <a:endParaRPr lang="fr-FR" sz="1800" b="0" strike="noStrike" spc="-1">
                        <a:solidFill>
                          <a:srgbClr val="000000"/>
                        </a:solidFill>
                        <a:latin typeface="Calibri"/>
                      </a:endParaRPr>
                    </a:p>
                  </a:txBody>
                  <a:tcPr marL="45720" marR="45720">
                    <a:lnL w="12240">
                      <a:solidFill>
                        <a:srgbClr val="000000"/>
                      </a:solid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UE 3 : Techniques et outils de la communication</a:t>
                      </a:r>
                    </a:p>
                  </a:txBody>
                  <a:tcPr marL="45720" marR="45720">
                    <a:lnL w="12240">
                      <a:no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Stratégies d’écriture</a:t>
                      </a:r>
                    </a:p>
                  </a:txBody>
                  <a:tcPr marL="45720" marR="45720">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6"/>
                  </a:ext>
                </a:extLst>
              </a:tr>
              <a:tr h="35208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rowSpan="2">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UE 4 : Communication en anglais</a:t>
                      </a:r>
                    </a:p>
                  </a:txBody>
                  <a:tcPr marL="45720" marR="45720">
                    <a:lnL w="12240">
                      <a:no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Communication orale et écrite</a:t>
                      </a:r>
                    </a:p>
                  </a:txBody>
                  <a:tcPr marL="45720" marR="45720">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7"/>
                  </a:ext>
                </a:extLst>
              </a:tr>
              <a:tr h="35208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Pratique de la grammaire</a:t>
                      </a:r>
                    </a:p>
                  </a:txBody>
                  <a:tcPr marL="45720" marR="45720">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8"/>
                  </a:ext>
                </a:extLst>
              </a:tr>
              <a:tr h="352080">
                <a:tc rowSpan="3">
                  <a:txBody>
                    <a:bodyPr/>
                    <a:lstStyle/>
                    <a:p>
                      <a:pPr defTabSz="449280">
                        <a:lnSpc>
                          <a:spcPct val="87000"/>
                        </a:lnSpc>
                        <a:spcBef>
                          <a:spcPts val="624"/>
                        </a:spcBef>
                        <a:spcAft>
                          <a:spcPts val="26"/>
                        </a:spcAft>
                        <a:tabLst>
                          <a:tab pos="0" algn="l"/>
                        </a:tabLst>
                      </a:pPr>
                      <a:r>
                        <a:rPr lang="fr-FR" sz="1800" b="1" strike="noStrike" spc="-1">
                          <a:solidFill>
                            <a:srgbClr val="000000"/>
                          </a:solidFill>
                          <a:latin typeface="Calibri"/>
                        </a:rPr>
                        <a:t>BCC 3 : Communiquer en LV2-LV3</a:t>
                      </a:r>
                      <a:endParaRPr lang="fr-FR" sz="1800" b="0" strike="noStrike" spc="-1">
                        <a:solidFill>
                          <a:srgbClr val="000000"/>
                        </a:solidFill>
                        <a:latin typeface="Calibri"/>
                      </a:endParaRPr>
                    </a:p>
                  </a:txBody>
                  <a:tcPr marL="45720" marR="45720">
                    <a:lnL w="12240">
                      <a:solidFill>
                        <a:srgbClr val="000000"/>
                      </a:solid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rowSpan="2">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UE 5 : Communication en LV2</a:t>
                      </a:r>
                    </a:p>
                  </a:txBody>
                  <a:tcPr marL="45720" marR="45720">
                    <a:lnL w="12240">
                      <a:no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Communication orale et écrite</a:t>
                      </a:r>
                    </a:p>
                  </a:txBody>
                  <a:tcPr marL="45720" marR="45720">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9"/>
                  </a:ext>
                </a:extLst>
              </a:tr>
              <a:tr h="35208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Pratique de la grammaire</a:t>
                      </a:r>
                    </a:p>
                  </a:txBody>
                  <a:tcPr marL="45720" marR="45720">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10"/>
                  </a:ext>
                </a:extLst>
              </a:tr>
              <a:tr h="36648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UE 6 : LV3 ou renforcement LV2</a:t>
                      </a:r>
                    </a:p>
                  </a:txBody>
                  <a:tcPr marL="45720" marR="45720">
                    <a:lnL w="12240">
                      <a:no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26"/>
                        </a:spcBef>
                        <a:spcAft>
                          <a:spcPts val="26"/>
                        </a:spcAft>
                        <a:tabLst>
                          <a:tab pos="0" algn="l"/>
                        </a:tabLst>
                      </a:pPr>
                      <a:endParaRPr lang="fr-FR" sz="1800" b="0" strike="noStrike" spc="-1">
                        <a:solidFill>
                          <a:srgbClr val="000000"/>
                        </a:solidFill>
                        <a:latin typeface="Marianne"/>
                      </a:endParaRPr>
                    </a:p>
                  </a:txBody>
                  <a:tcPr marL="45720" marR="45720">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11"/>
                  </a:ext>
                </a:extLst>
              </a:tr>
              <a:tr h="934920">
                <a:tc>
                  <a:txBody>
                    <a:bodyPr/>
                    <a:lstStyle/>
                    <a:p>
                      <a:pPr defTabSz="449280">
                        <a:lnSpc>
                          <a:spcPct val="87000"/>
                        </a:lnSpc>
                        <a:spcBef>
                          <a:spcPts val="624"/>
                        </a:spcBef>
                        <a:spcAft>
                          <a:spcPts val="26"/>
                        </a:spcAft>
                        <a:tabLst>
                          <a:tab pos="0" algn="l"/>
                        </a:tabLst>
                      </a:pPr>
                      <a:r>
                        <a:rPr lang="fr-FR" sz="1800" b="1" strike="noStrike" spc="-1">
                          <a:solidFill>
                            <a:srgbClr val="000000"/>
                          </a:solidFill>
                          <a:latin typeface="Calibri"/>
                        </a:rPr>
                        <a:t>BCC 4 : Développer un projet personnel et professionnel</a:t>
                      </a:r>
                      <a:endParaRPr lang="fr-FR" sz="1800" b="0" strike="noStrike" spc="-1">
                        <a:solidFill>
                          <a:srgbClr val="000000"/>
                        </a:solidFill>
                        <a:latin typeface="Calibri"/>
                      </a:endParaRPr>
                    </a:p>
                  </a:txBody>
                  <a:tcPr marL="45720" marR="45720">
                    <a:lnL w="12240">
                      <a:solidFill>
                        <a:srgbClr val="000000"/>
                      </a:solid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UE 7 Projet de l’étudiant</a:t>
                      </a:r>
                    </a:p>
                  </a:txBody>
                  <a:tcPr marL="45720" marR="45720">
                    <a:lnL w="12240">
                      <a:no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800" b="0" strike="noStrike" spc="-1">
                          <a:solidFill>
                            <a:srgbClr val="000000"/>
                          </a:solidFill>
                          <a:latin typeface="Calibri"/>
                        </a:rPr>
                        <a:t>Intégration</a:t>
                      </a:r>
                    </a:p>
                  </a:txBody>
                  <a:tcPr marL="45720" marR="45720">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12"/>
                  </a:ext>
                </a:extLst>
              </a:tr>
            </a:tbl>
          </a:graphicData>
        </a:graphic>
      </p:graphicFrame>
      <p:sp>
        <p:nvSpPr>
          <p:cNvPr id="2" name="Espace réservé du texte 1">
            <a:extLst>
              <a:ext uri="{FF2B5EF4-FFF2-40B4-BE49-F238E27FC236}">
                <a16:creationId xmlns:a16="http://schemas.microsoft.com/office/drawing/2014/main" id="{2CF4E282-082C-4A1B-6FC1-9FAEC7A0FAC3}"/>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735712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11"/>
          <p:cNvSpPr/>
          <p:nvPr/>
        </p:nvSpPr>
        <p:spPr>
          <a:xfrm>
            <a:off x="861480" y="6025320"/>
            <a:ext cx="135216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graphicFrame>
        <p:nvGraphicFramePr>
          <p:cNvPr id="76" name="Group 2"/>
          <p:cNvGraphicFramePr/>
          <p:nvPr/>
        </p:nvGraphicFramePr>
        <p:xfrm>
          <a:off x="493560" y="865440"/>
          <a:ext cx="11204280" cy="5815922"/>
        </p:xfrm>
        <a:graphic>
          <a:graphicData uri="http://schemas.openxmlformats.org/drawingml/2006/table">
            <a:tbl>
              <a:tblPr/>
              <a:tblGrid>
                <a:gridCol w="2987640">
                  <a:extLst>
                    <a:ext uri="{9D8B030D-6E8A-4147-A177-3AD203B41FA5}">
                      <a16:colId xmlns:a16="http://schemas.microsoft.com/office/drawing/2014/main" val="20000"/>
                    </a:ext>
                  </a:extLst>
                </a:gridCol>
                <a:gridCol w="4773600">
                  <a:extLst>
                    <a:ext uri="{9D8B030D-6E8A-4147-A177-3AD203B41FA5}">
                      <a16:colId xmlns:a16="http://schemas.microsoft.com/office/drawing/2014/main" val="20001"/>
                    </a:ext>
                  </a:extLst>
                </a:gridCol>
                <a:gridCol w="3443040">
                  <a:extLst>
                    <a:ext uri="{9D8B030D-6E8A-4147-A177-3AD203B41FA5}">
                      <a16:colId xmlns:a16="http://schemas.microsoft.com/office/drawing/2014/main" val="20002"/>
                    </a:ext>
                  </a:extLst>
                </a:gridCol>
              </a:tblGrid>
              <a:tr h="545760">
                <a:tc>
                  <a:txBody>
                    <a:bodyPr/>
                    <a:lstStyle/>
                    <a:p>
                      <a:pPr defTabSz="449280">
                        <a:lnSpc>
                          <a:spcPct val="87000"/>
                        </a:lnSpc>
                        <a:spcBef>
                          <a:spcPts val="624"/>
                        </a:spcBef>
                        <a:spcAft>
                          <a:spcPts val="26"/>
                        </a:spcAft>
                        <a:tabLst>
                          <a:tab pos="0" algn="l"/>
                        </a:tabLst>
                      </a:pPr>
                      <a:r>
                        <a:rPr lang="fr-FR" sz="1400" b="1" strike="noStrike" spc="-1">
                          <a:solidFill>
                            <a:srgbClr val="000000"/>
                          </a:solidFill>
                          <a:latin typeface="Marianne"/>
                        </a:rPr>
                        <a:t>BCC S2</a:t>
                      </a:r>
                      <a:endParaRPr lang="fr-FR" sz="1400" b="0" strike="noStrike" spc="-1">
                        <a:solidFill>
                          <a:srgbClr val="000000"/>
                        </a:solidFill>
                        <a:latin typeface="Calibri"/>
                      </a:endParaRPr>
                    </a:p>
                  </a:txBody>
                  <a:tcPr marL="45720" marR="45720">
                    <a:lnL w="12240">
                      <a:solidFill>
                        <a:srgbClr val="000000"/>
                      </a:solid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400" b="1" strike="noStrike" spc="-1">
                          <a:solidFill>
                            <a:srgbClr val="000000"/>
                          </a:solidFill>
                          <a:latin typeface="Marianne"/>
                        </a:rPr>
                        <a:t>Unités d’enseignement (UE) comprises dans chaque bloc</a:t>
                      </a:r>
                      <a:endParaRPr lang="fr-FR" sz="1400" b="0" strike="noStrike" spc="-1">
                        <a:solidFill>
                          <a:srgbClr val="000000"/>
                        </a:solidFill>
                        <a:latin typeface="Calibri"/>
                      </a:endParaRPr>
                    </a:p>
                  </a:txBody>
                  <a:tcPr marL="45720" marR="45720">
                    <a:lnL w="12240">
                      <a:no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400" b="1" strike="noStrike" spc="-1">
                          <a:solidFill>
                            <a:srgbClr val="000000"/>
                          </a:solidFill>
                          <a:latin typeface="Marianne"/>
                        </a:rPr>
                        <a:t>Enseignements</a:t>
                      </a:r>
                      <a:endParaRPr lang="fr-FR" sz="1400" b="0" strike="noStrike" spc="-1">
                        <a:solidFill>
                          <a:srgbClr val="000000"/>
                        </a:solidFill>
                        <a:latin typeface="Calibri"/>
                      </a:endParaRPr>
                    </a:p>
                  </a:txBody>
                  <a:tcPr marL="45720" marR="45720">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0"/>
                  </a:ext>
                </a:extLst>
              </a:tr>
              <a:tr h="304560">
                <a:tc rowSpan="5">
                  <a:txBody>
                    <a:bodyPr/>
                    <a:lstStyle/>
                    <a:p>
                      <a:pPr defTabSz="449280">
                        <a:lnSpc>
                          <a:spcPct val="87000"/>
                        </a:lnSpc>
                        <a:spcBef>
                          <a:spcPts val="624"/>
                        </a:spcBef>
                        <a:spcAft>
                          <a:spcPts val="26"/>
                        </a:spcAft>
                        <a:tabLst>
                          <a:tab pos="0" algn="l"/>
                        </a:tabLst>
                      </a:pPr>
                      <a:r>
                        <a:rPr lang="fr-FR" sz="1400" b="1" strike="noStrike" spc="-1" dirty="0">
                          <a:solidFill>
                            <a:srgbClr val="000000"/>
                          </a:solidFill>
                          <a:latin typeface="Marianne"/>
                        </a:rPr>
                        <a:t>BCC 1 : Analyser l’environnement national et international</a:t>
                      </a:r>
                      <a:endParaRPr lang="fr-FR" sz="1400" b="0" strike="noStrike" spc="-1" dirty="0">
                        <a:solidFill>
                          <a:srgbClr val="000000"/>
                        </a:solidFill>
                        <a:latin typeface="Calibri"/>
                      </a:endParaRPr>
                    </a:p>
                  </a:txBody>
                  <a:tcPr marL="45720" marR="45720" anchor="ctr">
                    <a:lnL w="12240">
                      <a:solidFill>
                        <a:srgbClr val="000000"/>
                      </a:solid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rowSpan="2">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UE 1 : Analyse socio-culturelle</a:t>
                      </a:r>
                      <a:endParaRPr lang="fr-FR" sz="1400" b="0" strike="noStrike" spc="-1">
                        <a:solidFill>
                          <a:srgbClr val="000000"/>
                        </a:solidFill>
                        <a:latin typeface="Calibri"/>
                      </a:endParaRPr>
                    </a:p>
                  </a:txBody>
                  <a:tcPr marL="45720" marR="45720" anchor="ctr">
                    <a:lnL w="12240">
                      <a:no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Anglais : Cultures et sociétés</a:t>
                      </a:r>
                      <a:endParaRPr lang="fr-FR" sz="1400" b="0" strike="noStrike" spc="-1">
                        <a:solidFill>
                          <a:srgbClr val="000000"/>
                        </a:solidFill>
                        <a:latin typeface="Calibri"/>
                      </a:endParaRPr>
                    </a:p>
                  </a:txBody>
                  <a:tcPr marL="45720" marR="45720" anchor="ctr">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1"/>
                  </a:ext>
                </a:extLst>
              </a:tr>
              <a:tr h="30456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LV2: Cultures et sociétés</a:t>
                      </a:r>
                      <a:endParaRPr lang="fr-FR" sz="1400" b="0" strike="noStrike" spc="-1">
                        <a:solidFill>
                          <a:srgbClr val="000000"/>
                        </a:solidFill>
                        <a:latin typeface="Calibri"/>
                      </a:endParaRPr>
                    </a:p>
                  </a:txBody>
                  <a:tcPr marL="45720" marR="45720" anchor="ctr">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2"/>
                  </a:ext>
                </a:extLst>
              </a:tr>
              <a:tr h="30456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rowSpan="3">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UE 2 : Analyse économique, juridique, politique et managériale</a:t>
                      </a:r>
                      <a:endParaRPr lang="fr-FR" sz="1400" b="0" strike="noStrike" spc="-1">
                        <a:solidFill>
                          <a:srgbClr val="000000"/>
                        </a:solidFill>
                        <a:latin typeface="Calibri"/>
                      </a:endParaRPr>
                    </a:p>
                  </a:txBody>
                  <a:tcPr marL="45720" marR="45720" anchor="ctr">
                    <a:lnL w="12240">
                      <a:no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Introduction à l’économie générale</a:t>
                      </a:r>
                      <a:endParaRPr lang="fr-FR" sz="1400" b="0" strike="noStrike" spc="-1">
                        <a:solidFill>
                          <a:srgbClr val="000000"/>
                        </a:solidFill>
                        <a:latin typeface="Calibri"/>
                      </a:endParaRPr>
                    </a:p>
                  </a:txBody>
                  <a:tcPr marL="45720" marR="45720" anchor="ctr">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3"/>
                  </a:ext>
                </a:extLst>
              </a:tr>
              <a:tr h="30456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Introduction au droit</a:t>
                      </a:r>
                      <a:endParaRPr lang="fr-FR" sz="1400" b="0" strike="noStrike" spc="-1">
                        <a:solidFill>
                          <a:srgbClr val="000000"/>
                        </a:solidFill>
                        <a:latin typeface="Calibri"/>
                      </a:endParaRPr>
                    </a:p>
                  </a:txBody>
                  <a:tcPr marL="45720" marR="45720" anchor="ctr">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4"/>
                  </a:ext>
                </a:extLst>
              </a:tr>
              <a:tr h="30456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Outils mathématiques pour l'économie</a:t>
                      </a:r>
                      <a:endParaRPr lang="fr-FR" sz="1400" b="0" strike="noStrike" spc="-1">
                        <a:solidFill>
                          <a:srgbClr val="000000"/>
                        </a:solidFill>
                        <a:latin typeface="Calibri"/>
                      </a:endParaRPr>
                    </a:p>
                  </a:txBody>
                  <a:tcPr marL="45720" marR="45720" anchor="ctr">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5"/>
                  </a:ext>
                </a:extLst>
              </a:tr>
              <a:tr h="371160">
                <a:tc rowSpan="5">
                  <a:txBody>
                    <a:bodyPr/>
                    <a:lstStyle/>
                    <a:p>
                      <a:pPr defTabSz="449280">
                        <a:lnSpc>
                          <a:spcPct val="87000"/>
                        </a:lnSpc>
                        <a:spcBef>
                          <a:spcPts val="624"/>
                        </a:spcBef>
                        <a:spcAft>
                          <a:spcPts val="26"/>
                        </a:spcAft>
                        <a:tabLst>
                          <a:tab pos="0" algn="l"/>
                        </a:tabLst>
                      </a:pPr>
                      <a:r>
                        <a:rPr lang="fr-FR" sz="1400" b="1" strike="noStrike" spc="-1">
                          <a:solidFill>
                            <a:srgbClr val="000000"/>
                          </a:solidFill>
                          <a:latin typeface="Marianne"/>
                        </a:rPr>
                        <a:t>BCC 2 : Communiquer en français et en anglais</a:t>
                      </a:r>
                      <a:endParaRPr lang="fr-FR" sz="1400" b="0" strike="noStrike" spc="-1">
                        <a:solidFill>
                          <a:srgbClr val="000000"/>
                        </a:solidFill>
                        <a:latin typeface="Calibri"/>
                      </a:endParaRPr>
                    </a:p>
                  </a:txBody>
                  <a:tcPr marL="45720" marR="45720" anchor="ctr">
                    <a:lnL w="12240">
                      <a:solidFill>
                        <a:srgbClr val="000000"/>
                      </a:solid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UE 3 : Techniques et outils de la communication</a:t>
                      </a:r>
                      <a:endParaRPr lang="fr-FR" sz="1400" b="0" strike="noStrike" spc="-1">
                        <a:solidFill>
                          <a:srgbClr val="000000"/>
                        </a:solidFill>
                        <a:latin typeface="Calibri"/>
                      </a:endParaRPr>
                    </a:p>
                  </a:txBody>
                  <a:tcPr marL="45720" marR="45720" anchor="ctr">
                    <a:lnL w="12240">
                      <a:no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Stratégies d’écriture</a:t>
                      </a:r>
                      <a:endParaRPr lang="fr-FR" sz="1400" b="0" strike="noStrike" spc="-1">
                        <a:solidFill>
                          <a:srgbClr val="000000"/>
                        </a:solidFill>
                        <a:latin typeface="Calibri"/>
                      </a:endParaRPr>
                    </a:p>
                  </a:txBody>
                  <a:tcPr marL="45720" marR="45720" anchor="ctr">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6"/>
                  </a:ext>
                </a:extLst>
              </a:tr>
              <a:tr h="30456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rowSpan="4">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UE 4 : Communication en anglais</a:t>
                      </a:r>
                      <a:endParaRPr lang="fr-FR" sz="1400" b="0" strike="noStrike" spc="-1">
                        <a:solidFill>
                          <a:srgbClr val="000000"/>
                        </a:solidFill>
                        <a:latin typeface="Calibri"/>
                      </a:endParaRPr>
                    </a:p>
                  </a:txBody>
                  <a:tcPr marL="45720" marR="45720" anchor="ctr">
                    <a:lnL w="12240">
                      <a:no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Communication orale et écrite</a:t>
                      </a:r>
                      <a:endParaRPr lang="fr-FR" sz="1400" b="0" strike="noStrike" spc="-1">
                        <a:solidFill>
                          <a:srgbClr val="000000"/>
                        </a:solidFill>
                        <a:latin typeface="Calibri"/>
                      </a:endParaRPr>
                    </a:p>
                  </a:txBody>
                  <a:tcPr marL="45720" marR="45720" anchor="ctr">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7"/>
                  </a:ext>
                </a:extLst>
              </a:tr>
              <a:tr h="30456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Pratique de la grammaire</a:t>
                      </a:r>
                      <a:endParaRPr lang="fr-FR" sz="1400" b="0" strike="noStrike" spc="-1">
                        <a:solidFill>
                          <a:srgbClr val="000000"/>
                        </a:solidFill>
                        <a:latin typeface="Calibri"/>
                      </a:endParaRPr>
                    </a:p>
                  </a:txBody>
                  <a:tcPr marL="45720" marR="45720" anchor="ctr">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8"/>
                  </a:ext>
                </a:extLst>
              </a:tr>
              <a:tr h="30456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449280">
                        <a:lnSpc>
                          <a:spcPct val="87000"/>
                        </a:lnSpc>
                        <a:spcBef>
                          <a:spcPts val="26"/>
                        </a:spcBef>
                        <a:spcAft>
                          <a:spcPts val="26"/>
                        </a:spcAft>
                        <a:tabLst>
                          <a:tab pos="0" algn="l"/>
                        </a:tabLst>
                      </a:pPr>
                      <a:r>
                        <a:rPr lang="fr-FR" sz="1400" b="0" strike="noStrike" spc="-1">
                          <a:solidFill>
                            <a:srgbClr val="000000"/>
                          </a:solidFill>
                          <a:latin typeface="Marianne"/>
                        </a:rPr>
                        <a:t>Traduction français - anglais</a:t>
                      </a:r>
                      <a:endParaRPr lang="fr-FR" sz="1400" b="0" strike="noStrike" spc="-1">
                        <a:solidFill>
                          <a:srgbClr val="000000"/>
                        </a:solidFill>
                        <a:latin typeface="Calibri"/>
                      </a:endParaRPr>
                    </a:p>
                  </a:txBody>
                  <a:tcPr marL="45720" marR="45720" anchor="ctr">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9"/>
                  </a:ext>
                </a:extLst>
              </a:tr>
              <a:tr h="30456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449280">
                        <a:lnSpc>
                          <a:spcPct val="87000"/>
                        </a:lnSpc>
                        <a:spcBef>
                          <a:spcPts val="26"/>
                        </a:spcBef>
                        <a:spcAft>
                          <a:spcPts val="26"/>
                        </a:spcAft>
                        <a:tabLst>
                          <a:tab pos="0" algn="l"/>
                        </a:tabLst>
                      </a:pPr>
                      <a:r>
                        <a:rPr lang="fr-FR" sz="1400" b="0" strike="noStrike" spc="-1">
                          <a:solidFill>
                            <a:srgbClr val="000000"/>
                          </a:solidFill>
                          <a:latin typeface="Marianne"/>
                        </a:rPr>
                        <a:t>Traduction anglais - français</a:t>
                      </a:r>
                      <a:endParaRPr lang="fr-FR" sz="1400" b="0" strike="noStrike" spc="-1">
                        <a:solidFill>
                          <a:srgbClr val="000000"/>
                        </a:solidFill>
                        <a:latin typeface="Calibri"/>
                      </a:endParaRPr>
                    </a:p>
                  </a:txBody>
                  <a:tcPr marL="45720" marR="45720" anchor="ctr">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10"/>
                  </a:ext>
                </a:extLst>
              </a:tr>
              <a:tr h="304560">
                <a:tc rowSpan="5">
                  <a:txBody>
                    <a:bodyPr/>
                    <a:lstStyle/>
                    <a:p>
                      <a:pPr defTabSz="449280">
                        <a:lnSpc>
                          <a:spcPct val="87000"/>
                        </a:lnSpc>
                        <a:spcBef>
                          <a:spcPts val="624"/>
                        </a:spcBef>
                        <a:spcAft>
                          <a:spcPts val="26"/>
                        </a:spcAft>
                        <a:tabLst>
                          <a:tab pos="0" algn="l"/>
                        </a:tabLst>
                      </a:pPr>
                      <a:r>
                        <a:rPr lang="fr-FR" sz="1400" b="1" strike="noStrike" spc="-1">
                          <a:solidFill>
                            <a:srgbClr val="000000"/>
                          </a:solidFill>
                          <a:latin typeface="Marianne"/>
                        </a:rPr>
                        <a:t>BCC 3 : Communiquer en LV2-LV3</a:t>
                      </a:r>
                      <a:endParaRPr lang="fr-FR" sz="1400" b="0" strike="noStrike" spc="-1">
                        <a:solidFill>
                          <a:srgbClr val="000000"/>
                        </a:solidFill>
                        <a:latin typeface="Calibri"/>
                      </a:endParaRPr>
                    </a:p>
                  </a:txBody>
                  <a:tcPr marL="45720" marR="45720" anchor="ctr">
                    <a:lnL w="12240">
                      <a:solidFill>
                        <a:srgbClr val="000000"/>
                      </a:solid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rowSpan="4">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UE 5 : Communication en LV2</a:t>
                      </a:r>
                      <a:endParaRPr lang="fr-FR" sz="1400" b="0" strike="noStrike" spc="-1">
                        <a:solidFill>
                          <a:srgbClr val="000000"/>
                        </a:solidFill>
                        <a:latin typeface="Calibri"/>
                      </a:endParaRPr>
                    </a:p>
                  </a:txBody>
                  <a:tcPr marL="45720" marR="45720" anchor="ctr">
                    <a:lnL w="12240">
                      <a:no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Communication orale et écrite</a:t>
                      </a:r>
                      <a:endParaRPr lang="fr-FR" sz="1400" b="0" strike="noStrike" spc="-1">
                        <a:solidFill>
                          <a:srgbClr val="000000"/>
                        </a:solidFill>
                        <a:latin typeface="Calibri"/>
                      </a:endParaRPr>
                    </a:p>
                  </a:txBody>
                  <a:tcPr marL="45720" marR="45720" anchor="ctr">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11"/>
                  </a:ext>
                </a:extLst>
              </a:tr>
              <a:tr h="30456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Pratique de la grammaire</a:t>
                      </a:r>
                      <a:endParaRPr lang="fr-FR" sz="1400" b="0" strike="noStrike" spc="-1">
                        <a:solidFill>
                          <a:srgbClr val="000000"/>
                        </a:solidFill>
                        <a:latin typeface="Calibri"/>
                      </a:endParaRPr>
                    </a:p>
                  </a:txBody>
                  <a:tcPr marL="45720" marR="45720" anchor="ctr">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12"/>
                  </a:ext>
                </a:extLst>
              </a:tr>
              <a:tr h="30456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Traduction LV2 - français</a:t>
                      </a:r>
                      <a:endParaRPr lang="fr-FR" sz="1400" b="0" strike="noStrike" spc="-1">
                        <a:solidFill>
                          <a:srgbClr val="000000"/>
                        </a:solidFill>
                        <a:latin typeface="Calibri"/>
                      </a:endParaRPr>
                    </a:p>
                  </a:txBody>
                  <a:tcPr marL="45720" marR="45720" anchor="ctr">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13"/>
                  </a:ext>
                </a:extLst>
              </a:tr>
              <a:tr h="30456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Traduction français – LV2</a:t>
                      </a:r>
                      <a:endParaRPr lang="fr-FR" sz="1400" b="0" strike="noStrike" spc="-1">
                        <a:solidFill>
                          <a:srgbClr val="000000"/>
                        </a:solidFill>
                        <a:latin typeface="Calibri"/>
                      </a:endParaRPr>
                    </a:p>
                  </a:txBody>
                  <a:tcPr marL="45720" marR="45720" anchor="ctr">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14"/>
                  </a:ext>
                </a:extLst>
              </a:tr>
              <a:tr h="318960">
                <a:tc vMerge="1">
                  <a:txBody>
                    <a:bodyPr/>
                    <a:lstStyle/>
                    <a:p>
                      <a:endParaRPr lang="fr-FR"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UE 6 : LV3 ou renforcement LV2</a:t>
                      </a:r>
                      <a:endParaRPr lang="fr-FR" sz="1400" b="0" strike="noStrike" spc="-1">
                        <a:solidFill>
                          <a:srgbClr val="000000"/>
                        </a:solidFill>
                        <a:latin typeface="Calibri"/>
                      </a:endParaRPr>
                    </a:p>
                  </a:txBody>
                  <a:tcPr marL="45720" marR="45720" anchor="ctr">
                    <a:lnL w="12240">
                      <a:no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26"/>
                        </a:spcBef>
                        <a:spcAft>
                          <a:spcPts val="26"/>
                        </a:spcAft>
                        <a:tabLst>
                          <a:tab pos="0" algn="l"/>
                        </a:tabLst>
                      </a:pPr>
                      <a:endParaRPr lang="fr-FR" sz="1400" b="0" strike="noStrike" spc="-1">
                        <a:solidFill>
                          <a:srgbClr val="000000"/>
                        </a:solidFill>
                        <a:latin typeface="Marianne"/>
                      </a:endParaRPr>
                    </a:p>
                  </a:txBody>
                  <a:tcPr marL="45720" marR="45720" anchor="ctr">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15"/>
                  </a:ext>
                </a:extLst>
              </a:tr>
              <a:tr h="356760">
                <a:tc>
                  <a:txBody>
                    <a:bodyPr/>
                    <a:lstStyle/>
                    <a:p>
                      <a:pPr defTabSz="449280">
                        <a:lnSpc>
                          <a:spcPct val="87000"/>
                        </a:lnSpc>
                        <a:spcBef>
                          <a:spcPts val="624"/>
                        </a:spcBef>
                        <a:spcAft>
                          <a:spcPts val="26"/>
                        </a:spcAft>
                        <a:tabLst>
                          <a:tab pos="0" algn="l"/>
                        </a:tabLst>
                      </a:pPr>
                      <a:r>
                        <a:rPr lang="fr-FR" sz="1400" b="1" strike="noStrike" spc="-1">
                          <a:solidFill>
                            <a:srgbClr val="000000"/>
                          </a:solidFill>
                          <a:latin typeface="Marianne"/>
                        </a:rPr>
                        <a:t>BCC 4 : Développer un projet personnel et professionnel</a:t>
                      </a:r>
                      <a:endParaRPr lang="fr-FR" sz="1400" b="0" strike="noStrike" spc="-1">
                        <a:solidFill>
                          <a:srgbClr val="000000"/>
                        </a:solidFill>
                        <a:latin typeface="Calibri"/>
                      </a:endParaRPr>
                    </a:p>
                  </a:txBody>
                  <a:tcPr marL="45720" marR="45720" anchor="ctr">
                    <a:lnL w="12240">
                      <a:solidFill>
                        <a:srgbClr val="000000"/>
                      </a:solid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400" b="0" strike="noStrike" spc="-1">
                          <a:solidFill>
                            <a:srgbClr val="000000"/>
                          </a:solidFill>
                          <a:latin typeface="Marianne"/>
                        </a:rPr>
                        <a:t>UE 7 Projet de l’étudiant</a:t>
                      </a:r>
                      <a:endParaRPr lang="fr-FR" sz="1400" b="0" strike="noStrike" spc="-1">
                        <a:solidFill>
                          <a:srgbClr val="000000"/>
                        </a:solidFill>
                        <a:latin typeface="Calibri"/>
                      </a:endParaRPr>
                    </a:p>
                  </a:txBody>
                  <a:tcPr marL="45720" marR="45720" anchor="ctr">
                    <a:lnL w="12240">
                      <a:noFill/>
                      <a:prstDash val="solid"/>
                    </a:lnL>
                    <a:lnR w="12240">
                      <a:noFill/>
                      <a:prstDash val="solid"/>
                    </a:lnR>
                    <a:lnT w="12240">
                      <a:solidFill>
                        <a:srgbClr val="000000"/>
                      </a:solidFill>
                      <a:prstDash val="solid"/>
                    </a:lnT>
                    <a:lnB w="12240">
                      <a:solidFill>
                        <a:srgbClr val="000000"/>
                      </a:solidFill>
                      <a:prstDash val="solid"/>
                    </a:lnB>
                    <a:solidFill>
                      <a:schemeClr val="lt1"/>
                    </a:solidFill>
                  </a:tcPr>
                </a:tc>
                <a:tc>
                  <a:txBody>
                    <a:bodyPr/>
                    <a:lstStyle/>
                    <a:p>
                      <a:pPr defTabSz="449280">
                        <a:lnSpc>
                          <a:spcPct val="87000"/>
                        </a:lnSpc>
                        <a:spcBef>
                          <a:spcPts val="624"/>
                        </a:spcBef>
                        <a:spcAft>
                          <a:spcPts val="26"/>
                        </a:spcAft>
                        <a:tabLst>
                          <a:tab pos="0" algn="l"/>
                        </a:tabLst>
                      </a:pPr>
                      <a:r>
                        <a:rPr lang="fr-FR" sz="1400" b="0" strike="noStrike" spc="-1" dirty="0">
                          <a:solidFill>
                            <a:srgbClr val="000000"/>
                          </a:solidFill>
                          <a:latin typeface="Marianne"/>
                        </a:rPr>
                        <a:t>Intégration</a:t>
                      </a:r>
                      <a:endParaRPr lang="fr-FR" sz="1400" b="0" strike="noStrike" spc="-1" dirty="0">
                        <a:solidFill>
                          <a:srgbClr val="000000"/>
                        </a:solidFill>
                        <a:latin typeface="Calibri"/>
                      </a:endParaRPr>
                    </a:p>
                  </a:txBody>
                  <a:tcPr marL="45720" marR="45720" anchor="ctr">
                    <a:lnL w="12240">
                      <a:no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16"/>
                  </a:ext>
                </a:extLst>
              </a:tr>
            </a:tbl>
          </a:graphicData>
        </a:graphic>
      </p:graphicFrame>
      <p:sp>
        <p:nvSpPr>
          <p:cNvPr id="2" name="Espace réservé du texte 1">
            <a:extLst>
              <a:ext uri="{FF2B5EF4-FFF2-40B4-BE49-F238E27FC236}">
                <a16:creationId xmlns:a16="http://schemas.microsoft.com/office/drawing/2014/main" id="{37D75C0F-3BDB-D076-46A5-7857FA37996B}"/>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00666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 Box 2"/>
          <p:cNvSpPr/>
          <p:nvPr/>
        </p:nvSpPr>
        <p:spPr>
          <a:xfrm>
            <a:off x="704880" y="2298960"/>
            <a:ext cx="10777320" cy="44092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defTabSz="457200">
              <a:lnSpc>
                <a:spcPct val="100000"/>
              </a:lnSpc>
              <a:spcBef>
                <a:spcPts val="1026"/>
              </a:spcBef>
              <a:spcAft>
                <a:spcPts val="26"/>
              </a:spcAft>
              <a:tabLst>
                <a:tab pos="0" algn="l"/>
              </a:tabLst>
            </a:pPr>
            <a:endParaRPr lang="fr-FR" sz="2400" b="0" strike="noStrike" spc="-1">
              <a:solidFill>
                <a:srgbClr val="000000"/>
              </a:solidFill>
              <a:latin typeface="Calibri"/>
            </a:endParaRPr>
          </a:p>
        </p:txBody>
      </p:sp>
      <p:sp>
        <p:nvSpPr>
          <p:cNvPr id="78" name="Rectangle 1"/>
          <p:cNvSpPr/>
          <p:nvPr/>
        </p:nvSpPr>
        <p:spPr>
          <a:xfrm>
            <a:off x="957240" y="2522160"/>
            <a:ext cx="10440720" cy="192492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Lst>
            </a:pPr>
            <a:r>
              <a:rPr lang="fr-FR" sz="6000" b="1" strike="noStrike" spc="-1">
                <a:solidFill>
                  <a:srgbClr val="000000"/>
                </a:solidFill>
                <a:latin typeface="Marianne"/>
                <a:ea typeface="Noto Sans SC Regular"/>
              </a:rPr>
              <a:t>LV3 OU </a:t>
            </a:r>
            <a:endParaRPr lang="fr-FR" sz="6000" b="0" strike="noStrike" spc="-1">
              <a:solidFill>
                <a:srgbClr val="000000"/>
              </a:solidFill>
              <a:latin typeface="Calibri"/>
            </a:endParaRPr>
          </a:p>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Lst>
            </a:pPr>
            <a:r>
              <a:rPr lang="fr-FR" sz="6000" b="1" strike="noStrike" spc="-1">
                <a:solidFill>
                  <a:srgbClr val="000000"/>
                </a:solidFill>
                <a:latin typeface="Marianne"/>
                <a:ea typeface="Noto Sans SC Regular"/>
              </a:rPr>
              <a:t>RENFORCEMENT LV2 ?</a:t>
            </a:r>
            <a:endParaRPr lang="fr-FR" sz="6000" b="0" strike="noStrike" spc="-1">
              <a:solidFill>
                <a:srgbClr val="000000"/>
              </a:solidFill>
              <a:latin typeface="Calibri"/>
            </a:endParaRPr>
          </a:p>
        </p:txBody>
      </p:sp>
      <p:sp>
        <p:nvSpPr>
          <p:cNvPr id="2" name="Espace réservé du texte 1">
            <a:extLst>
              <a:ext uri="{FF2B5EF4-FFF2-40B4-BE49-F238E27FC236}">
                <a16:creationId xmlns:a16="http://schemas.microsoft.com/office/drawing/2014/main" id="{2353E9F6-FA05-8897-CADF-2557EF1A0B1E}"/>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01133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1"/>
          <p:cNvPicPr/>
          <p:nvPr/>
        </p:nvPicPr>
        <p:blipFill>
          <a:blip r:embed="rId2"/>
          <a:stretch/>
        </p:blipFill>
        <p:spPr>
          <a:xfrm>
            <a:off x="862920" y="980280"/>
            <a:ext cx="10464480" cy="5552640"/>
          </a:xfrm>
          <a:prstGeom prst="rect">
            <a:avLst/>
          </a:prstGeom>
          <a:noFill/>
          <a:ln w="0">
            <a:noFill/>
          </a:ln>
        </p:spPr>
      </p:pic>
      <p:sp>
        <p:nvSpPr>
          <p:cNvPr id="80"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Tree>
    <p:extLst>
      <p:ext uri="{BB962C8B-B14F-4D97-AF65-F5344CB8AC3E}">
        <p14:creationId xmlns:p14="http://schemas.microsoft.com/office/powerpoint/2010/main" val="3989166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82" name="Rectangle 1"/>
          <p:cNvSpPr/>
          <p:nvPr/>
        </p:nvSpPr>
        <p:spPr>
          <a:xfrm>
            <a:off x="536400" y="1328760"/>
            <a:ext cx="11117160" cy="4079663"/>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marL="216000" indent="-216000" defTabSz="457200">
              <a:lnSpc>
                <a:spcPct val="90000"/>
              </a:lnSpc>
              <a:spcBef>
                <a:spcPts val="26"/>
              </a:spcBef>
              <a:spcAft>
                <a:spcPts val="26"/>
              </a:spcAft>
              <a:tabLst>
                <a:tab pos="0" algn="l"/>
              </a:tabLst>
            </a:pPr>
            <a:r>
              <a:rPr lang="fr-FR" sz="3600" b="1" strike="noStrike" spc="-1" dirty="0">
                <a:solidFill>
                  <a:schemeClr val="accent1"/>
                </a:solidFill>
                <a:latin typeface="Marianne"/>
                <a:ea typeface="Noto Sans SC Regular"/>
              </a:rPr>
              <a:t>LV3 OU RENFORCEMENT LV2 ? </a:t>
            </a:r>
            <a:endParaRPr lang="fr-FR" sz="3600" b="0" strike="noStrike" spc="-1" dirty="0">
              <a:solidFill>
                <a:schemeClr val="accent1"/>
              </a:solidFill>
              <a:latin typeface="Calibri"/>
            </a:endParaRPr>
          </a:p>
          <a:p>
            <a:pPr marL="216000" indent="-216000" defTabSz="457200">
              <a:lnSpc>
                <a:spcPct val="90000"/>
              </a:lnSpc>
              <a:spcBef>
                <a:spcPts val="26"/>
              </a:spcBef>
              <a:spcAft>
                <a:spcPts val="26"/>
              </a:spcAft>
              <a:tabLst>
                <a:tab pos="0" algn="l"/>
              </a:tabLst>
            </a:pPr>
            <a:endParaRPr lang="fr-FR" sz="2800" b="0" strike="noStrike" spc="-1" dirty="0">
              <a:solidFill>
                <a:srgbClr val="000000"/>
              </a:solidFill>
              <a:latin typeface="Calibri"/>
            </a:endParaRPr>
          </a:p>
          <a:p>
            <a:pPr marL="216000" defTabSz="457200">
              <a:lnSpc>
                <a:spcPct val="90000"/>
              </a:lnSpc>
              <a:spcBef>
                <a:spcPts val="26"/>
              </a:spcBef>
              <a:spcAft>
                <a:spcPts val="26"/>
              </a:spcAft>
              <a:tabLst>
                <a:tab pos="0" algn="l"/>
              </a:tabLst>
            </a:pPr>
            <a:r>
              <a:rPr lang="fr-FR" sz="2800" b="0" strike="noStrike" spc="-1" dirty="0">
                <a:solidFill>
                  <a:schemeClr val="dk1"/>
                </a:solidFill>
                <a:latin typeface="Marianne"/>
                <a:ea typeface="Noto Sans SC Regular"/>
              </a:rPr>
              <a:t>Parcours </a:t>
            </a:r>
            <a:r>
              <a:rPr lang="fr-FR" sz="2800" b="1" strike="noStrike" spc="-1" dirty="0">
                <a:solidFill>
                  <a:schemeClr val="dk1"/>
                </a:solidFill>
                <a:latin typeface="Marianne"/>
                <a:ea typeface="Noto Sans SC Regular"/>
              </a:rPr>
              <a:t>italien non-débutant, espagnol et allemand</a:t>
            </a:r>
            <a:r>
              <a:rPr lang="fr-FR" sz="2800" b="0" strike="noStrike" spc="-1" dirty="0">
                <a:solidFill>
                  <a:schemeClr val="dk1"/>
                </a:solidFill>
                <a:latin typeface="Marianne"/>
                <a:ea typeface="Noto Sans SC Regular"/>
              </a:rPr>
              <a:t> : LV3</a:t>
            </a:r>
            <a:endParaRPr lang="fr-FR" sz="2800" b="0" strike="noStrike" spc="-1" dirty="0">
              <a:solidFill>
                <a:srgbClr val="000000"/>
              </a:solidFill>
              <a:latin typeface="Calibri"/>
            </a:endParaRPr>
          </a:p>
          <a:p>
            <a:pPr marL="216000" indent="-216000" defTabSz="457200">
              <a:lnSpc>
                <a:spcPct val="90000"/>
              </a:lnSpc>
              <a:spcBef>
                <a:spcPts val="26"/>
              </a:spcBef>
              <a:spcAft>
                <a:spcPts val="26"/>
              </a:spcAft>
              <a:tabLst>
                <a:tab pos="0" algn="l"/>
              </a:tabLst>
            </a:pPr>
            <a:endParaRPr lang="fr-FR" sz="2800" b="0" strike="noStrike" spc="-1" dirty="0">
              <a:solidFill>
                <a:srgbClr val="000000"/>
              </a:solidFill>
              <a:latin typeface="Calibri"/>
            </a:endParaRPr>
          </a:p>
          <a:p>
            <a:pPr marL="216000" indent="-216000" defTabSz="457200">
              <a:lnSpc>
                <a:spcPct val="90000"/>
              </a:lnSpc>
              <a:spcBef>
                <a:spcPts val="26"/>
              </a:spcBef>
              <a:spcAft>
                <a:spcPts val="26"/>
              </a:spcAft>
              <a:tabLst>
                <a:tab pos="0" algn="l"/>
              </a:tabLst>
            </a:pPr>
            <a:r>
              <a:rPr lang="fr-FR" sz="2800" b="0" strike="noStrike" spc="-1" dirty="0">
                <a:solidFill>
                  <a:schemeClr val="dk1"/>
                </a:solidFill>
                <a:latin typeface="Marianne"/>
                <a:ea typeface="Noto Sans SC Regular"/>
              </a:rPr>
              <a:t>-&gt; Test de positionnement pendant le S1 pour déterminer si le niveau est suffisant pour continuer la LV3 au S2. Sinon, renforcement LV2 au S2.</a:t>
            </a:r>
            <a:endParaRPr lang="fr-FR" sz="2800" b="0" strike="noStrike" spc="-1" dirty="0">
              <a:solidFill>
                <a:srgbClr val="000000"/>
              </a:solidFill>
              <a:latin typeface="Calibri"/>
            </a:endParaRPr>
          </a:p>
          <a:p>
            <a:pPr marL="216000" indent="-216000" defTabSz="457200">
              <a:lnSpc>
                <a:spcPct val="90000"/>
              </a:lnSpc>
              <a:spcBef>
                <a:spcPts val="26"/>
              </a:spcBef>
              <a:spcAft>
                <a:spcPts val="26"/>
              </a:spcAft>
              <a:tabLst>
                <a:tab pos="0" algn="l"/>
              </a:tabLst>
            </a:pPr>
            <a:endParaRPr lang="fr-FR" sz="2800" b="0" strike="noStrike" spc="-1" dirty="0">
              <a:solidFill>
                <a:srgbClr val="000000"/>
              </a:solidFill>
              <a:latin typeface="Calibri"/>
            </a:endParaRPr>
          </a:p>
          <a:p>
            <a:pPr marL="216000" defTabSz="457200">
              <a:lnSpc>
                <a:spcPct val="90000"/>
              </a:lnSpc>
              <a:spcBef>
                <a:spcPts val="26"/>
              </a:spcBef>
              <a:spcAft>
                <a:spcPts val="26"/>
              </a:spcAft>
              <a:tabLst>
                <a:tab pos="0" algn="l"/>
              </a:tabLst>
            </a:pPr>
            <a:r>
              <a:rPr lang="fr-FR" sz="2800" b="0" strike="noStrike" spc="-1" dirty="0">
                <a:solidFill>
                  <a:schemeClr val="dk1"/>
                </a:solidFill>
                <a:latin typeface="Marianne"/>
                <a:ea typeface="Noto Sans SC Regular"/>
              </a:rPr>
              <a:t>Tous les autres parcours: renforcement LV2. Si renforcement LV2: pas de LV3</a:t>
            </a:r>
            <a:endParaRPr lang="fr-FR" sz="28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BD2125DF-09E8-57AA-7052-3D2B6F2E8893}"/>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963918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84" name="Rectangle 1"/>
          <p:cNvSpPr/>
          <p:nvPr/>
        </p:nvSpPr>
        <p:spPr>
          <a:xfrm>
            <a:off x="433440" y="1187280"/>
            <a:ext cx="11323440" cy="518436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 pos="11231640" algn="l"/>
              </a:tabLst>
            </a:pPr>
            <a:r>
              <a:rPr lang="fr-FR" sz="2800" b="1" strike="noStrike" spc="-1" dirty="0">
                <a:solidFill>
                  <a:schemeClr val="dk1"/>
                </a:solidFill>
                <a:latin typeface="Marianne"/>
                <a:ea typeface="Noto Sans SC Regular"/>
              </a:rPr>
              <a:t>UE 6 LV3 	 </a:t>
            </a:r>
            <a:endParaRPr lang="fr-FR" sz="2800" b="0" strike="noStrike" spc="-1" dirty="0">
              <a:solidFill>
                <a:srgbClr val="000000"/>
              </a:solidFill>
              <a:latin typeface="Calibri"/>
            </a:endParaRPr>
          </a:p>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 pos="11231640" algn="l"/>
              </a:tabLst>
            </a:pPr>
            <a:r>
              <a:rPr lang="fr-FR" sz="2800" b="0" strike="noStrike" spc="-1" dirty="0">
                <a:solidFill>
                  <a:schemeClr val="accent1"/>
                </a:solidFill>
                <a:latin typeface="Marianne"/>
                <a:ea typeface="Noto Sans SC Regular"/>
              </a:rPr>
              <a:t>Uniquement parcours italien non-débutant, espagnol et allemand </a:t>
            </a:r>
            <a:endParaRPr lang="fr-FR" sz="2800" b="0" strike="noStrike" spc="-1" dirty="0">
              <a:solidFill>
                <a:schemeClr val="accent1"/>
              </a:solidFill>
              <a:latin typeface="Calibri"/>
            </a:endParaRPr>
          </a:p>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 pos="11231640" algn="l"/>
              </a:tabLst>
            </a:pPr>
            <a:endParaRPr lang="fr-FR" sz="2800" b="0" strike="noStrike" spc="-1" dirty="0">
              <a:solidFill>
                <a:srgbClr val="000000"/>
              </a:solidFill>
              <a:latin typeface="Calibri"/>
            </a:endParaRPr>
          </a:p>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 pos="11231640" algn="l"/>
              </a:tabLst>
            </a:pPr>
            <a:r>
              <a:rPr lang="fr-FR" sz="2800" b="0" strike="noStrike" spc="-1" dirty="0">
                <a:solidFill>
                  <a:srgbClr val="000000"/>
                </a:solidFill>
                <a:latin typeface="Marianne"/>
                <a:ea typeface="Noto Sans SC Regular"/>
              </a:rPr>
              <a:t>Vous choisissez une langue en L1 que vous gardez jusqu’à la L3.</a:t>
            </a:r>
            <a:endParaRPr lang="fr-FR" sz="2800" b="0" strike="noStrike" spc="-1" dirty="0">
              <a:solidFill>
                <a:srgbClr val="000000"/>
              </a:solidFill>
              <a:latin typeface="Calibri"/>
            </a:endParaRPr>
          </a:p>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 pos="11231640" algn="l"/>
              </a:tabLst>
            </a:pPr>
            <a:endParaRPr lang="fr-FR" sz="2800" b="0" strike="noStrike" spc="-1" dirty="0">
              <a:solidFill>
                <a:srgbClr val="000000"/>
              </a:solidFill>
              <a:latin typeface="Calibri"/>
            </a:endParaRPr>
          </a:p>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 pos="11231640" algn="l"/>
              </a:tabLst>
            </a:pPr>
            <a:r>
              <a:rPr lang="fr-FR" sz="2800" b="0" strike="noStrike" spc="-1" dirty="0">
                <a:solidFill>
                  <a:srgbClr val="000000"/>
                </a:solidFill>
                <a:latin typeface="Wingdings"/>
                <a:ea typeface="Noto Sans SC Regular"/>
              </a:rPr>
              <a:t></a:t>
            </a:r>
            <a:r>
              <a:rPr lang="fr-FR" sz="2800" b="0" strike="noStrike" spc="-1" dirty="0">
                <a:solidFill>
                  <a:srgbClr val="000000"/>
                </a:solidFill>
                <a:latin typeface="Marianne"/>
                <a:ea typeface="Noto Sans SC Regular"/>
              </a:rPr>
              <a:t> Niveau </a:t>
            </a:r>
            <a:r>
              <a:rPr lang="fr-FR" sz="2800" b="0" strike="noStrike" spc="-1" dirty="0" err="1">
                <a:solidFill>
                  <a:srgbClr val="000000"/>
                </a:solidFill>
                <a:latin typeface="Marianne"/>
                <a:ea typeface="Noto Sans SC Regular"/>
              </a:rPr>
              <a:t>débutant</a:t>
            </a:r>
            <a:r>
              <a:rPr lang="fr-FR" sz="2800" b="0" strike="noStrike" spc="-1" dirty="0">
                <a:solidFill>
                  <a:srgbClr val="000000"/>
                </a:solidFill>
                <a:latin typeface="Marianne"/>
                <a:ea typeface="Noto Sans SC Regular"/>
              </a:rPr>
              <a:t> : allemand, arabe, catalan, chinois, danois, espagnol, grec moderne, </a:t>
            </a:r>
            <a:r>
              <a:rPr lang="fr-FR" sz="2800" b="0" strike="noStrike" spc="-1" dirty="0" err="1">
                <a:solidFill>
                  <a:srgbClr val="000000"/>
                </a:solidFill>
                <a:latin typeface="Marianne"/>
                <a:ea typeface="Noto Sans SC Regular"/>
              </a:rPr>
              <a:t>hébreu</a:t>
            </a:r>
            <a:r>
              <a:rPr lang="fr-FR" sz="2800" b="0" strike="noStrike" spc="-1" dirty="0">
                <a:solidFill>
                  <a:srgbClr val="000000"/>
                </a:solidFill>
                <a:latin typeface="Marianne"/>
                <a:ea typeface="Noto Sans SC Regular"/>
              </a:rPr>
              <a:t>, hongrois, italien, japonais, langue des signes française, </a:t>
            </a:r>
            <a:r>
              <a:rPr lang="fr-FR" sz="2800" b="0" strike="noStrike" spc="-1" dirty="0" err="1">
                <a:solidFill>
                  <a:srgbClr val="000000"/>
                </a:solidFill>
                <a:latin typeface="Marianne"/>
                <a:ea typeface="Noto Sans SC Regular"/>
              </a:rPr>
              <a:t>néerlandais</a:t>
            </a:r>
            <a:r>
              <a:rPr lang="fr-FR" sz="2800" b="0" strike="noStrike" spc="-1" dirty="0">
                <a:solidFill>
                  <a:srgbClr val="000000"/>
                </a:solidFill>
                <a:latin typeface="Marianne"/>
                <a:ea typeface="Noto Sans SC Regular"/>
              </a:rPr>
              <a:t>, </a:t>
            </a:r>
            <a:r>
              <a:rPr lang="fr-FR" sz="2800" b="0" strike="noStrike" spc="-1" dirty="0" err="1">
                <a:solidFill>
                  <a:srgbClr val="000000"/>
                </a:solidFill>
                <a:latin typeface="Marianne"/>
                <a:ea typeface="Noto Sans SC Regular"/>
              </a:rPr>
              <a:t>norvégien</a:t>
            </a:r>
            <a:r>
              <a:rPr lang="fr-FR" sz="2800" b="0" strike="noStrike" spc="-1" dirty="0">
                <a:solidFill>
                  <a:srgbClr val="000000"/>
                </a:solidFill>
                <a:latin typeface="Marianne"/>
                <a:ea typeface="Noto Sans SC Regular"/>
              </a:rPr>
              <a:t>, persan, polonais, portugais, russe, </a:t>
            </a:r>
            <a:r>
              <a:rPr lang="fr-FR" sz="2800" b="0" strike="noStrike" spc="-1" dirty="0" err="1">
                <a:solidFill>
                  <a:srgbClr val="000000"/>
                </a:solidFill>
                <a:latin typeface="Marianne"/>
                <a:ea typeface="Noto Sans SC Regular"/>
              </a:rPr>
              <a:t>suédois</a:t>
            </a:r>
            <a:r>
              <a:rPr lang="fr-FR" sz="2800" b="0" strike="noStrike" spc="-1" dirty="0">
                <a:solidFill>
                  <a:srgbClr val="000000"/>
                </a:solidFill>
                <a:latin typeface="Marianne"/>
                <a:ea typeface="Noto Sans SC Regular"/>
              </a:rPr>
              <a:t>, </a:t>
            </a:r>
            <a:r>
              <a:rPr lang="fr-FR" sz="2800" b="0" strike="noStrike" spc="-1" dirty="0" err="1">
                <a:solidFill>
                  <a:srgbClr val="000000"/>
                </a:solidFill>
                <a:latin typeface="Marianne"/>
                <a:ea typeface="Noto Sans SC Regular"/>
              </a:rPr>
              <a:t>tchèque</a:t>
            </a:r>
            <a:endParaRPr lang="fr-FR" sz="2800" b="0" strike="noStrike" spc="-1" dirty="0">
              <a:solidFill>
                <a:srgbClr val="000000"/>
              </a:solidFill>
              <a:latin typeface="Calibri"/>
            </a:endParaRPr>
          </a:p>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 pos="11231640" algn="l"/>
              </a:tabLst>
            </a:pPr>
            <a:endParaRPr lang="fr-FR" sz="2800" b="0" strike="noStrike" spc="-1" dirty="0">
              <a:solidFill>
                <a:srgbClr val="000000"/>
              </a:solidFill>
              <a:latin typeface="Calibri"/>
            </a:endParaRPr>
          </a:p>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 pos="11231640" algn="l"/>
              </a:tabLst>
            </a:pPr>
            <a:r>
              <a:rPr lang="fr-FR" sz="2800" b="1" strike="noStrike" spc="-1" dirty="0">
                <a:solidFill>
                  <a:srgbClr val="000000"/>
                </a:solidFill>
                <a:latin typeface="Wingdings"/>
                <a:ea typeface="Noto Sans SC Regular"/>
              </a:rPr>
              <a:t></a:t>
            </a:r>
            <a:r>
              <a:rPr lang="fr-FR" sz="2800" b="0" strike="noStrike" spc="-1" dirty="0">
                <a:solidFill>
                  <a:srgbClr val="000000"/>
                </a:solidFill>
                <a:latin typeface="Marianne"/>
                <a:ea typeface="Noto Sans SC Regular"/>
              </a:rPr>
              <a:t> Niveau non </a:t>
            </a:r>
            <a:r>
              <a:rPr lang="fr-FR" sz="2800" b="0" strike="noStrike" spc="-1" dirty="0" err="1">
                <a:solidFill>
                  <a:srgbClr val="000000"/>
                </a:solidFill>
                <a:latin typeface="Marianne"/>
                <a:ea typeface="Noto Sans SC Regular"/>
              </a:rPr>
              <a:t>débutant</a:t>
            </a:r>
            <a:r>
              <a:rPr lang="fr-FR" sz="2800" b="0" strike="noStrike" spc="-1" dirty="0">
                <a:solidFill>
                  <a:srgbClr val="000000"/>
                </a:solidFill>
                <a:latin typeface="Marianne"/>
                <a:ea typeface="Noto Sans SC Regular"/>
              </a:rPr>
              <a:t> : allemand, espagnol, italien, portugais.</a:t>
            </a:r>
            <a:endParaRPr lang="fr-FR" sz="2800" b="0" strike="noStrike" spc="-1" dirty="0">
              <a:solidFill>
                <a:srgbClr val="000000"/>
              </a:solidFill>
              <a:latin typeface="Calibri"/>
            </a:endParaRPr>
          </a:p>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 pos="11231640" algn="l"/>
              </a:tabLst>
            </a:pPr>
            <a:endParaRPr lang="fr-FR" sz="2800" b="0" strike="noStrike" spc="-1" dirty="0">
              <a:solidFill>
                <a:srgbClr val="000000"/>
              </a:solidFill>
              <a:latin typeface="Calibri"/>
            </a:endParaRPr>
          </a:p>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 pos="11231640" algn="l"/>
              </a:tabLst>
            </a:pPr>
            <a:r>
              <a:rPr lang="fr-FR" sz="2800" b="0" strike="noStrike" spc="-1" dirty="0">
                <a:solidFill>
                  <a:srgbClr val="000000"/>
                </a:solidFill>
                <a:latin typeface="Marianne"/>
                <a:ea typeface="DejaVu Sans"/>
              </a:rPr>
              <a:t>Début des cours la semaine du 15 septembre 2025.</a:t>
            </a:r>
            <a:endParaRPr lang="fr-FR" sz="28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152CC3F4-72BD-D0BD-9877-13B81046D033}"/>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30212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1" normalizeH="0" baseline="0" noProof="0">
              <a:ln>
                <a:noFill/>
              </a:ln>
              <a:solidFill>
                <a:srgbClr val="FFFFFF"/>
              </a:solidFill>
              <a:effectLst/>
              <a:uLnTx/>
              <a:uFillTx/>
              <a:latin typeface="Arial"/>
              <a:ea typeface="+mn-ea"/>
              <a:cs typeface="+mn-cs"/>
            </a:endParaRPr>
          </a:p>
        </p:txBody>
      </p:sp>
      <p:pic>
        <p:nvPicPr>
          <p:cNvPr id="4" name="Image 3" descr="Une image contenant texte, capture d’écran, Police, nombre">
            <a:extLst>
              <a:ext uri="{FF2B5EF4-FFF2-40B4-BE49-F238E27FC236}">
                <a16:creationId xmlns:a16="http://schemas.microsoft.com/office/drawing/2014/main" id="{F2A84CBF-FAC9-3BA5-5A4A-77A86E1650F0}"/>
              </a:ext>
            </a:extLst>
          </p:cNvPr>
          <p:cNvPicPr>
            <a:picLocks noChangeAspect="1"/>
          </p:cNvPicPr>
          <p:nvPr/>
        </p:nvPicPr>
        <p:blipFill>
          <a:blip r:embed="rId2"/>
          <a:stretch>
            <a:fillRect/>
          </a:stretch>
        </p:blipFill>
        <p:spPr>
          <a:xfrm>
            <a:off x="1306286" y="833514"/>
            <a:ext cx="8790091" cy="5493807"/>
          </a:xfrm>
          <a:prstGeom prst="rect">
            <a:avLst/>
          </a:prstGeom>
        </p:spPr>
      </p:pic>
    </p:spTree>
    <p:extLst>
      <p:ext uri="{BB962C8B-B14F-4D97-AF65-F5344CB8AC3E}">
        <p14:creationId xmlns:p14="http://schemas.microsoft.com/office/powerpoint/2010/main" val="2290207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86" name="Rectangle 1"/>
          <p:cNvSpPr/>
          <p:nvPr/>
        </p:nvSpPr>
        <p:spPr>
          <a:xfrm>
            <a:off x="433440" y="1479960"/>
            <a:ext cx="11323440" cy="461016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marL="177840" indent="-177840" defTabSz="457200">
              <a:lnSpc>
                <a:spcPct val="90000"/>
              </a:lnSpc>
              <a:spcBef>
                <a:spcPts val="26"/>
              </a:spcBef>
              <a:spcAft>
                <a:spcPts val="26"/>
              </a:spcAft>
              <a:tabLst>
                <a:tab pos="0" algn="l"/>
              </a:tabLst>
            </a:pPr>
            <a:r>
              <a:rPr lang="fr-FR" sz="2800" b="1" strike="noStrike" spc="-1" dirty="0">
                <a:solidFill>
                  <a:schemeClr val="dk1"/>
                </a:solidFill>
                <a:latin typeface="Marianne"/>
              </a:rPr>
              <a:t>UE 6 LV3 : Parcours italien non-débutant, espagnol et allemand </a:t>
            </a:r>
            <a:endParaRPr lang="fr-FR" sz="2800" b="0" strike="noStrike" spc="-1" dirty="0">
              <a:solidFill>
                <a:srgbClr val="000000"/>
              </a:solidFill>
              <a:latin typeface="Calibri"/>
            </a:endParaRPr>
          </a:p>
          <a:p>
            <a:pPr marL="177840" indent="-177840" defTabSz="457200">
              <a:lnSpc>
                <a:spcPct val="90000"/>
              </a:lnSpc>
              <a:spcBef>
                <a:spcPts val="26"/>
              </a:spcBef>
              <a:spcAft>
                <a:spcPts val="26"/>
              </a:spcAft>
              <a:tabLst>
                <a:tab pos="0" algn="l"/>
              </a:tabLst>
            </a:pPr>
            <a:endParaRPr lang="fr-FR" sz="2800" b="0" strike="noStrike" spc="-1" dirty="0">
              <a:solidFill>
                <a:srgbClr val="000000"/>
              </a:solidFill>
              <a:latin typeface="Calibri"/>
            </a:endParaRPr>
          </a:p>
          <a:p>
            <a:pPr marL="177840" indent="-177840" defTabSz="457200">
              <a:lnSpc>
                <a:spcPct val="90000"/>
              </a:lnSpc>
              <a:spcBef>
                <a:spcPts val="26"/>
              </a:spcBef>
              <a:spcAft>
                <a:spcPts val="26"/>
              </a:spcAft>
              <a:tabLst>
                <a:tab pos="0" algn="l"/>
              </a:tabLst>
            </a:pPr>
            <a:r>
              <a:rPr lang="fr-FR" sz="2800" b="1" strike="noStrike" spc="-1" dirty="0">
                <a:solidFill>
                  <a:schemeClr val="accent1"/>
                </a:solidFill>
                <a:latin typeface="Marianne"/>
              </a:rPr>
              <a:t>INSCRIPTION lors de la demi-journée de pré-rentrée</a:t>
            </a:r>
            <a:br>
              <a:rPr sz="2800" dirty="0">
                <a:solidFill>
                  <a:schemeClr val="accent1"/>
                </a:solidFill>
              </a:rPr>
            </a:br>
            <a:endParaRPr lang="fr-FR" sz="2800" b="0" strike="noStrike" spc="-1" dirty="0">
              <a:solidFill>
                <a:schemeClr val="accent1"/>
              </a:solidFill>
              <a:latin typeface="Calibri"/>
            </a:endParaRPr>
          </a:p>
          <a:p>
            <a:pPr marL="177840" indent="-177840" defTabSz="457200">
              <a:lnSpc>
                <a:spcPct val="90000"/>
              </a:lnSpc>
              <a:spcBef>
                <a:spcPts val="26"/>
              </a:spcBef>
              <a:spcAft>
                <a:spcPts val="26"/>
              </a:spcAft>
              <a:tabLst>
                <a:tab pos="0" algn="l"/>
              </a:tabLst>
            </a:pPr>
            <a:r>
              <a:rPr lang="fr-FR" sz="2800" b="1" strike="noStrike" spc="-1" dirty="0">
                <a:solidFill>
                  <a:schemeClr val="dk1"/>
                </a:solidFill>
                <a:latin typeface="Marianne"/>
              </a:rPr>
              <a:t>Dates d’inscription : du 8 au 15 septembre 2025</a:t>
            </a:r>
            <a:endParaRPr lang="fr-FR" sz="2800" b="0" strike="noStrike" spc="-1" dirty="0">
              <a:solidFill>
                <a:srgbClr val="000000"/>
              </a:solidFill>
              <a:latin typeface="Calibri"/>
            </a:endParaRPr>
          </a:p>
          <a:p>
            <a:pPr marL="343080" defTabSz="457200">
              <a:lnSpc>
                <a:spcPct val="90000"/>
              </a:lnSpc>
              <a:spcBef>
                <a:spcPts val="825"/>
              </a:spcBef>
              <a:spcAft>
                <a:spcPts val="26"/>
              </a:spcAft>
              <a:tabLst>
                <a:tab pos="0" algn="l"/>
              </a:tabLst>
            </a:pPr>
            <a:endParaRPr lang="fr-FR" sz="2800" b="0" strike="noStrike" spc="-1" dirty="0">
              <a:solidFill>
                <a:srgbClr val="000000"/>
              </a:solidFill>
              <a:latin typeface="Calibri"/>
            </a:endParaRPr>
          </a:p>
          <a:p>
            <a:pPr marL="457200" indent="-457200" defTabSz="457200">
              <a:lnSpc>
                <a:spcPct val="90000"/>
              </a:lnSpc>
              <a:spcBef>
                <a:spcPts val="26"/>
              </a:spcBef>
              <a:spcAft>
                <a:spcPts val="26"/>
              </a:spcAft>
              <a:buClr>
                <a:srgbClr val="000000"/>
              </a:buClr>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 pos="11231640" algn="l"/>
              </a:tabLst>
            </a:pPr>
            <a:r>
              <a:rPr lang="fr-FR" sz="2800" b="0" strike="noStrike" spc="-1" dirty="0">
                <a:solidFill>
                  <a:srgbClr val="000000"/>
                </a:solidFill>
                <a:latin typeface="Marianne"/>
              </a:rPr>
              <a:t>La langue que je choisis m’engage jusqu’au bout de la Licence ! Je ne peux pas changer chaque année.</a:t>
            </a:r>
            <a:endParaRPr lang="fr-FR" sz="2800" b="0" strike="noStrike" spc="-1" dirty="0">
              <a:solidFill>
                <a:srgbClr val="000000"/>
              </a:solidFill>
              <a:latin typeface="Calibri"/>
            </a:endParaRPr>
          </a:p>
          <a:p>
            <a:pPr marL="457200" indent="-457200" defTabSz="457200">
              <a:lnSpc>
                <a:spcPct val="90000"/>
              </a:lnSpc>
              <a:spcBef>
                <a:spcPts val="26"/>
              </a:spcBef>
              <a:spcAft>
                <a:spcPts val="26"/>
              </a:spcAft>
              <a:buClr>
                <a:srgbClr val="000000"/>
              </a:buClr>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 pos="11231640" algn="l"/>
              </a:tabLst>
            </a:pPr>
            <a:r>
              <a:rPr lang="fr-FR" sz="2800" b="0" strike="noStrike" spc="-1" dirty="0">
                <a:solidFill>
                  <a:srgbClr val="000000"/>
                </a:solidFill>
                <a:latin typeface="Marianne"/>
              </a:rPr>
              <a:t>Les places sont limitées.</a:t>
            </a:r>
            <a:endParaRPr lang="fr-FR" sz="2800" b="0" strike="noStrike" spc="-1" dirty="0">
              <a:solidFill>
                <a:srgbClr val="000000"/>
              </a:solidFill>
              <a:latin typeface="Calibri"/>
            </a:endParaRPr>
          </a:p>
          <a:p>
            <a:pPr marL="177840" indent="-177840" defTabSz="457200">
              <a:lnSpc>
                <a:spcPct val="100000"/>
              </a:lnSpc>
              <a:spcBef>
                <a:spcPts val="26"/>
              </a:spcBef>
              <a:spcAft>
                <a:spcPts val="26"/>
              </a:spcAft>
              <a:tabLst>
                <a:tab pos="0" algn="l"/>
              </a:tabLst>
            </a:pPr>
            <a:endParaRPr lang="fr-FR" sz="2800" b="0" strike="noStrike" spc="-1" dirty="0">
              <a:solidFill>
                <a:srgbClr val="000000"/>
              </a:solidFill>
              <a:latin typeface="Calibri"/>
            </a:endParaRPr>
          </a:p>
          <a:p>
            <a:pPr marL="177840" indent="-177840" defTabSz="457200">
              <a:lnSpc>
                <a:spcPct val="100000"/>
              </a:lnSpc>
              <a:spcBef>
                <a:spcPts val="26"/>
              </a:spcBef>
              <a:spcAft>
                <a:spcPts val="26"/>
              </a:spcAft>
              <a:tabLst>
                <a:tab pos="0" algn="l"/>
              </a:tabLst>
            </a:pPr>
            <a:r>
              <a:rPr lang="fr-FR" sz="2800" b="0" strike="noStrike" spc="-1" dirty="0">
                <a:solidFill>
                  <a:srgbClr val="000000"/>
                </a:solidFill>
                <a:latin typeface="Marianne"/>
              </a:rPr>
              <a:t>Contact : </a:t>
            </a:r>
            <a:r>
              <a:rPr lang="fr-FR" sz="2800" b="0" u="sng" strike="noStrike" spc="-1" dirty="0">
                <a:solidFill>
                  <a:srgbClr val="79BAFF"/>
                </a:solidFill>
                <a:uFillTx/>
                <a:latin typeface="Marianne"/>
                <a:hlinkClick r:id="rId2"/>
              </a:rPr>
              <a:t>delang.pdb@univ-lille.fr</a:t>
            </a:r>
            <a:endParaRPr lang="fr-FR" sz="28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5B28E34A-3CF7-749F-3DB7-039412606B10}"/>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05385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88" name="Rectangle 1"/>
          <p:cNvSpPr/>
          <p:nvPr/>
        </p:nvSpPr>
        <p:spPr>
          <a:xfrm>
            <a:off x="536400" y="1096200"/>
            <a:ext cx="11117160" cy="422244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3200" b="1" strike="noStrike" spc="-1" dirty="0">
                <a:solidFill>
                  <a:schemeClr val="accent1"/>
                </a:solidFill>
                <a:latin typeface="Marianne"/>
                <a:ea typeface="Noto Sans SC Regular"/>
              </a:rPr>
              <a:t>UE 6 LV3 FRANÇAIS AVEC LE DEFI </a:t>
            </a:r>
            <a:endParaRPr lang="fr-FR" sz="3200" b="0" strike="noStrike" spc="-1" dirty="0">
              <a:solidFill>
                <a:schemeClr val="accent1"/>
              </a:solidFill>
              <a:latin typeface="Calibri"/>
            </a:endParaRPr>
          </a:p>
          <a:p>
            <a:pPr algn="just"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endParaRPr lang="fr-FR" sz="2000" b="0" strike="noStrike" spc="-1" dirty="0">
              <a:solidFill>
                <a:srgbClr val="000000"/>
              </a:solidFill>
              <a:latin typeface="Calibri"/>
            </a:endParaRPr>
          </a:p>
          <a:p>
            <a:pPr algn="just"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b="0" strike="noStrike" spc="-1" dirty="0">
                <a:solidFill>
                  <a:srgbClr val="000000"/>
                </a:solidFill>
                <a:latin typeface="Marianne"/>
                <a:ea typeface="Noto Sans SC Regular"/>
              </a:rPr>
              <a:t>Si vous êtes </a:t>
            </a:r>
            <a:r>
              <a:rPr lang="fr-FR" sz="2800" b="0" strike="noStrike" spc="-1" dirty="0" err="1">
                <a:solidFill>
                  <a:srgbClr val="000000"/>
                </a:solidFill>
                <a:latin typeface="Marianne"/>
                <a:ea typeface="Noto Sans SC Regular"/>
              </a:rPr>
              <a:t>étudiant.e</a:t>
            </a:r>
            <a:r>
              <a:rPr lang="fr-FR" sz="2800" b="0" strike="noStrike" spc="-1" dirty="0">
                <a:solidFill>
                  <a:srgbClr val="000000"/>
                </a:solidFill>
                <a:latin typeface="Marianne"/>
                <a:ea typeface="Noto Sans SC Regular"/>
              </a:rPr>
              <a:t> international (non inscrit dans le parcours Français sur Objectif Spécifique), vous pouvez choisir de suivre le </a:t>
            </a:r>
            <a:r>
              <a:rPr lang="fr-FR" sz="2800" b="1" strike="noStrike" spc="-1" dirty="0">
                <a:solidFill>
                  <a:srgbClr val="000000"/>
                </a:solidFill>
                <a:latin typeface="Marianne"/>
                <a:ea typeface="Noto Sans SC Regular"/>
              </a:rPr>
              <a:t>français LV3 avec le DEFI (FLE, Français Langue Étrangère). Attention: test obligatoire!</a:t>
            </a:r>
            <a:endParaRPr lang="fr-FR" sz="2800" b="0" strike="noStrike" spc="-1" dirty="0">
              <a:solidFill>
                <a:srgbClr val="000000"/>
              </a:solidFill>
              <a:latin typeface="Calibri"/>
            </a:endParaRPr>
          </a:p>
          <a:p>
            <a:pPr algn="just"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endParaRPr lang="fr-FR" sz="2000" b="0" strike="noStrike" spc="-1" dirty="0">
              <a:solidFill>
                <a:srgbClr val="000000"/>
              </a:solidFill>
              <a:latin typeface="Calibri"/>
            </a:endParaRPr>
          </a:p>
          <a:p>
            <a:pPr algn="just"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b="1" strike="noStrike" spc="-1" dirty="0">
                <a:solidFill>
                  <a:srgbClr val="000000"/>
                </a:solidFill>
                <a:latin typeface="Marianne"/>
                <a:ea typeface="Noto Sans SC Regular"/>
              </a:rPr>
              <a:t>1) Inscription</a:t>
            </a:r>
            <a:r>
              <a:rPr lang="fr-FR" sz="2800" b="0" strike="noStrike" spc="-1" dirty="0">
                <a:solidFill>
                  <a:srgbClr val="000000"/>
                </a:solidFill>
                <a:latin typeface="Marianne"/>
                <a:ea typeface="Noto Sans SC Regular"/>
              </a:rPr>
              <a:t> au test lors de la demi-journée de découverte. </a:t>
            </a:r>
            <a:endParaRPr lang="fr-FR" sz="2800" b="0" strike="noStrike" spc="-1" dirty="0">
              <a:solidFill>
                <a:srgbClr val="000000"/>
              </a:solidFill>
              <a:latin typeface="Calibri"/>
            </a:endParaRPr>
          </a:p>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b="1" strike="noStrike" spc="-1" dirty="0">
                <a:solidFill>
                  <a:srgbClr val="000000"/>
                </a:solidFill>
                <a:latin typeface="Marianne"/>
                <a:ea typeface="DejaVu Sans"/>
              </a:rPr>
              <a:t>2) Test et dates </a:t>
            </a:r>
            <a:r>
              <a:rPr lang="fr-FR" sz="2800" b="0" strike="noStrike" spc="-1" dirty="0">
                <a:solidFill>
                  <a:srgbClr val="000000"/>
                </a:solidFill>
                <a:latin typeface="Marianne"/>
                <a:ea typeface="DejaVu Sans"/>
              </a:rPr>
              <a:t>: contacter </a:t>
            </a:r>
            <a:r>
              <a:rPr lang="fr-FR" sz="2800" b="0" u="sng" strike="noStrike" spc="-1" dirty="0">
                <a:solidFill>
                  <a:srgbClr val="79BAFF"/>
                </a:solidFill>
                <a:uFillTx/>
                <a:latin typeface="Marianne"/>
                <a:ea typeface="DejaVu Sans"/>
                <a:hlinkClick r:id="rId2"/>
              </a:rPr>
              <a:t>defi@univ-lille.fr</a:t>
            </a:r>
            <a:r>
              <a:rPr lang="fr-FR" sz="2800" b="0" strike="noStrike" spc="-1" dirty="0">
                <a:solidFill>
                  <a:srgbClr val="000000"/>
                </a:solidFill>
                <a:latin typeface="Marianne"/>
                <a:ea typeface="DejaVu Sans"/>
              </a:rPr>
              <a:t> géré par le CLIL</a:t>
            </a:r>
            <a:endParaRPr lang="fr-FR" sz="2800" b="0" strike="noStrike" spc="-1" dirty="0">
              <a:solidFill>
                <a:srgbClr val="000000"/>
              </a:solidFill>
              <a:latin typeface="Calibri"/>
            </a:endParaRPr>
          </a:p>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b="0" strike="noStrike" spc="-1" dirty="0">
                <a:solidFill>
                  <a:srgbClr val="000000"/>
                </a:solidFill>
                <a:latin typeface="Marianne"/>
                <a:ea typeface="DejaVu Sans"/>
              </a:rPr>
              <a:t>(Centre de Langues de l’Université de Lille)</a:t>
            </a:r>
            <a:endParaRPr lang="fr-FR" sz="28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BBD5592B-557D-4074-DE3D-B03F39DD31AF}"/>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29005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 Box 2"/>
          <p:cNvSpPr/>
          <p:nvPr/>
        </p:nvSpPr>
        <p:spPr>
          <a:xfrm>
            <a:off x="704880" y="2298960"/>
            <a:ext cx="10777320" cy="44092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defTabSz="457200">
              <a:lnSpc>
                <a:spcPct val="100000"/>
              </a:lnSpc>
              <a:spcBef>
                <a:spcPts val="1026"/>
              </a:spcBef>
              <a:spcAft>
                <a:spcPts val="26"/>
              </a:spcAft>
              <a:tabLst>
                <a:tab pos="0" algn="l"/>
              </a:tabLst>
            </a:pPr>
            <a:endParaRPr lang="fr-FR" sz="2400" b="0" strike="noStrike" spc="-1">
              <a:solidFill>
                <a:srgbClr val="000000"/>
              </a:solidFill>
              <a:latin typeface="Calibri"/>
            </a:endParaRPr>
          </a:p>
        </p:txBody>
      </p:sp>
      <p:sp>
        <p:nvSpPr>
          <p:cNvPr id="92" name="Rectangle 1"/>
          <p:cNvSpPr/>
          <p:nvPr/>
        </p:nvSpPr>
        <p:spPr>
          <a:xfrm>
            <a:off x="704880" y="3015720"/>
            <a:ext cx="10440720" cy="100404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Lst>
            </a:pPr>
            <a:r>
              <a:rPr lang="fr-FR" sz="6000" b="1" strike="noStrike" spc="-1">
                <a:solidFill>
                  <a:srgbClr val="000000"/>
                </a:solidFill>
                <a:latin typeface="Marianne"/>
                <a:ea typeface="Noto Sans SC Regular"/>
              </a:rPr>
              <a:t>RENFORCEMENT/SOUTIEN</a:t>
            </a:r>
            <a:endParaRPr lang="fr-FR" sz="6000" b="0" strike="noStrike" spc="-1">
              <a:solidFill>
                <a:srgbClr val="000000"/>
              </a:solidFill>
              <a:latin typeface="Calibri"/>
            </a:endParaRPr>
          </a:p>
        </p:txBody>
      </p:sp>
      <p:sp>
        <p:nvSpPr>
          <p:cNvPr id="2" name="Espace réservé du texte 1">
            <a:extLst>
              <a:ext uri="{FF2B5EF4-FFF2-40B4-BE49-F238E27FC236}">
                <a16:creationId xmlns:a16="http://schemas.microsoft.com/office/drawing/2014/main" id="{E18122CB-DA2B-0CCE-AC2B-BCFB9888C78C}"/>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45667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94" name="Rectangle 1"/>
          <p:cNvSpPr/>
          <p:nvPr/>
        </p:nvSpPr>
        <p:spPr>
          <a:xfrm>
            <a:off x="536400" y="1098360"/>
            <a:ext cx="11117160" cy="529056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b="1" strike="noStrike" spc="-1" dirty="0">
                <a:solidFill>
                  <a:schemeClr val="accent1"/>
                </a:solidFill>
                <a:latin typeface="Marianne"/>
                <a:ea typeface="Noto Sans SC Regular"/>
              </a:rPr>
              <a:t>LES UE BIS AU SEMESTRE 1</a:t>
            </a:r>
            <a:endParaRPr lang="fr-FR" sz="2800" b="0" strike="noStrike" spc="-1" dirty="0">
              <a:solidFill>
                <a:schemeClr val="accent1"/>
              </a:solidFill>
              <a:latin typeface="Calibri"/>
            </a:endParaRPr>
          </a:p>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endParaRPr lang="fr-FR" sz="2000" b="0" strike="noStrike" spc="-1" dirty="0">
              <a:solidFill>
                <a:srgbClr val="000000"/>
              </a:solidFill>
              <a:latin typeface="Calibri"/>
            </a:endParaRPr>
          </a:p>
          <a:p>
            <a:pPr defTabSz="457200">
              <a:lnSpc>
                <a:spcPct val="100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0" strike="noStrike" spc="-1" dirty="0">
                <a:solidFill>
                  <a:srgbClr val="000000"/>
                </a:solidFill>
                <a:latin typeface="Marianne"/>
                <a:ea typeface="Noto Sans SC Regular"/>
              </a:rPr>
              <a:t>En L1, plusieurs UE bis sont proposées pour vous aider </a:t>
            </a:r>
            <a:r>
              <a:rPr lang="fr-FR" sz="2400" b="1" strike="noStrike" spc="-1" dirty="0">
                <a:solidFill>
                  <a:srgbClr val="000000"/>
                </a:solidFill>
                <a:latin typeface="Marianne"/>
                <a:ea typeface="Noto Sans SC Regular"/>
              </a:rPr>
              <a:t>à vous remettre à niveau dans plusieurs disciplines</a:t>
            </a:r>
            <a:r>
              <a:rPr lang="fr-FR" sz="2400" b="0" strike="noStrike" spc="-1" dirty="0">
                <a:solidFill>
                  <a:srgbClr val="000000"/>
                </a:solidFill>
                <a:latin typeface="Marianne"/>
                <a:ea typeface="Noto Sans SC Regular"/>
              </a:rPr>
              <a:t> :</a:t>
            </a:r>
            <a:endParaRPr lang="fr-FR" sz="2400" b="0" strike="noStrike" spc="-1" dirty="0">
              <a:solidFill>
                <a:srgbClr val="000000"/>
              </a:solidFill>
              <a:latin typeface="Calibri"/>
            </a:endParaRPr>
          </a:p>
          <a:p>
            <a:pPr marL="914400" lvl="2" indent="-216000" defTabSz="457200">
              <a:lnSpc>
                <a:spcPct val="100000"/>
              </a:lnSpc>
              <a:spcBef>
                <a:spcPts val="825"/>
              </a:spcBef>
              <a:spcAft>
                <a:spcPts val="26"/>
              </a:spcAft>
              <a:buClr>
                <a:srgbClr val="000000"/>
              </a:buClr>
              <a:buSzPct val="4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0" strike="noStrike" spc="-1" dirty="0">
                <a:solidFill>
                  <a:srgbClr val="000000"/>
                </a:solidFill>
                <a:latin typeface="Marianne"/>
                <a:ea typeface="Noto Sans SC Regular"/>
              </a:rPr>
              <a:t>UE 2 bis : mathématiques</a:t>
            </a:r>
            <a:endParaRPr lang="fr-FR" sz="2400" b="0" strike="noStrike" spc="-1" dirty="0">
              <a:solidFill>
                <a:srgbClr val="000000"/>
              </a:solidFill>
              <a:latin typeface="Calibri"/>
            </a:endParaRPr>
          </a:p>
          <a:p>
            <a:pPr marL="914400" lvl="2" indent="-216000" defTabSz="457200">
              <a:lnSpc>
                <a:spcPct val="100000"/>
              </a:lnSpc>
              <a:spcBef>
                <a:spcPts val="825"/>
              </a:spcBef>
              <a:spcAft>
                <a:spcPts val="26"/>
              </a:spcAft>
              <a:buClr>
                <a:srgbClr val="000000"/>
              </a:buClr>
              <a:buSzPct val="4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0" strike="noStrike" spc="-1" dirty="0">
                <a:solidFill>
                  <a:srgbClr val="000000"/>
                </a:solidFill>
                <a:latin typeface="Marianne"/>
                <a:ea typeface="Noto Sans SC Regular"/>
              </a:rPr>
              <a:t>UE 3 bis : français</a:t>
            </a:r>
            <a:endParaRPr lang="fr-FR" sz="2400" b="0" strike="noStrike" spc="-1" dirty="0">
              <a:solidFill>
                <a:srgbClr val="000000"/>
              </a:solidFill>
              <a:latin typeface="Calibri"/>
            </a:endParaRPr>
          </a:p>
          <a:p>
            <a:pPr marL="914400" lvl="2" indent="-216000" defTabSz="457200">
              <a:lnSpc>
                <a:spcPct val="100000"/>
              </a:lnSpc>
              <a:spcBef>
                <a:spcPts val="825"/>
              </a:spcBef>
              <a:spcAft>
                <a:spcPts val="26"/>
              </a:spcAft>
              <a:buClr>
                <a:srgbClr val="000000"/>
              </a:buClr>
              <a:buSzPct val="4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0" strike="noStrike" spc="-1" dirty="0">
                <a:solidFill>
                  <a:srgbClr val="000000"/>
                </a:solidFill>
                <a:latin typeface="Marianne"/>
                <a:ea typeface="Noto Sans SC Regular"/>
              </a:rPr>
              <a:t>UE 4 bis : anglais</a:t>
            </a:r>
            <a:endParaRPr lang="fr-FR" sz="2400" b="0" strike="noStrike" spc="-1" dirty="0">
              <a:solidFill>
                <a:srgbClr val="000000"/>
              </a:solidFill>
              <a:latin typeface="Calibri"/>
            </a:endParaRPr>
          </a:p>
          <a:p>
            <a:pPr defTabSz="457200">
              <a:lnSpc>
                <a:spcPct val="100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endParaRPr lang="fr-FR" sz="1200" b="0" strike="noStrike" spc="-1" dirty="0">
              <a:solidFill>
                <a:srgbClr val="000000"/>
              </a:solidFill>
              <a:latin typeface="Calibri"/>
            </a:endParaRPr>
          </a:p>
          <a:p>
            <a:pPr defTabSz="457200">
              <a:lnSpc>
                <a:spcPct val="100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0" strike="noStrike" spc="-1" dirty="0">
                <a:solidFill>
                  <a:srgbClr val="000000"/>
                </a:solidFill>
                <a:latin typeface="Marianne"/>
                <a:ea typeface="Noto Sans SC Regular"/>
              </a:rPr>
              <a:t>L’accès aux UE bis sera déterminé par des </a:t>
            </a:r>
            <a:r>
              <a:rPr lang="fr-FR" sz="2400" b="1" strike="noStrike" spc="-1" dirty="0">
                <a:solidFill>
                  <a:srgbClr val="000000"/>
                </a:solidFill>
                <a:latin typeface="Marianne"/>
                <a:ea typeface="Noto Sans SC Regular"/>
              </a:rPr>
              <a:t>tests de positionnement </a:t>
            </a:r>
            <a:r>
              <a:rPr lang="fr-FR" sz="2400" b="0" strike="noStrike" spc="-1" dirty="0">
                <a:solidFill>
                  <a:srgbClr val="000000"/>
                </a:solidFill>
                <a:latin typeface="Marianne"/>
                <a:ea typeface="Noto Sans SC Regular"/>
              </a:rPr>
              <a:t>que vous passerez lors de la demi-journée de pré-rentrée (français et maths) et des premières semaines de cours (anglais).</a:t>
            </a:r>
            <a:endParaRPr lang="fr-FR" sz="2400" b="0" strike="noStrike" spc="-1" dirty="0">
              <a:solidFill>
                <a:srgbClr val="000000"/>
              </a:solidFill>
              <a:latin typeface="Calibri"/>
            </a:endParaRPr>
          </a:p>
          <a:p>
            <a:pPr defTabSz="457200">
              <a:lnSpc>
                <a:spcPct val="100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0" strike="noStrike" spc="-1" dirty="0">
                <a:solidFill>
                  <a:srgbClr val="000000"/>
                </a:solidFill>
                <a:latin typeface="Marianne"/>
                <a:ea typeface="Noto Sans SC Regular"/>
              </a:rPr>
              <a:t>La présence est obligatoire.</a:t>
            </a:r>
            <a:endParaRPr lang="fr-FR" sz="24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FFDF2E6F-6351-48A7-147E-7CCE61E625F9}"/>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57440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96" name="Rectangle 1"/>
          <p:cNvSpPr/>
          <p:nvPr/>
        </p:nvSpPr>
        <p:spPr>
          <a:xfrm>
            <a:off x="536400" y="1063080"/>
            <a:ext cx="11117160" cy="521640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marL="216000" indent="-216000" defTabSz="457200">
              <a:lnSpc>
                <a:spcPct val="90000"/>
              </a:lnSpc>
              <a:spcBef>
                <a:spcPts val="26"/>
              </a:spcBef>
              <a:spcAft>
                <a:spcPts val="26"/>
              </a:spcAft>
              <a:tabLst>
                <a:tab pos="0" algn="l"/>
              </a:tabLst>
            </a:pPr>
            <a:r>
              <a:rPr lang="fr-FR" sz="2800" b="1" strike="noStrike" spc="-1" dirty="0">
                <a:solidFill>
                  <a:schemeClr val="accent1"/>
                </a:solidFill>
                <a:latin typeface="Marianne"/>
                <a:ea typeface="Noto Sans SC Regular"/>
              </a:rPr>
              <a:t>LES UE BIS AU SEMESTRE 2</a:t>
            </a:r>
            <a:endParaRPr lang="fr-FR" sz="2800" b="0" strike="noStrike" spc="-1" dirty="0">
              <a:solidFill>
                <a:schemeClr val="accent1"/>
              </a:solidFill>
              <a:latin typeface="Calibri"/>
            </a:endParaRPr>
          </a:p>
          <a:p>
            <a:pPr marL="216000" indent="-216000" defTabSz="457200">
              <a:lnSpc>
                <a:spcPct val="90000"/>
              </a:lnSpc>
              <a:spcBef>
                <a:spcPts val="26"/>
              </a:spcBef>
              <a:spcAft>
                <a:spcPts val="26"/>
              </a:spcAft>
              <a:tabLst>
                <a:tab pos="0" algn="l"/>
              </a:tabLst>
            </a:pPr>
            <a:endParaRPr lang="fr-FR" sz="2000" b="0" strike="noStrike" spc="-1" dirty="0">
              <a:solidFill>
                <a:srgbClr val="000000"/>
              </a:solidFill>
              <a:latin typeface="Calibri"/>
            </a:endParaRPr>
          </a:p>
          <a:p>
            <a:pPr marL="216000" indent="-216000" defTabSz="457200">
              <a:lnSpc>
                <a:spcPct val="100000"/>
              </a:lnSpc>
              <a:spcBef>
                <a:spcPts val="1426"/>
              </a:spcBef>
              <a:spcAft>
                <a:spcPts val="26"/>
              </a:spcAft>
              <a:buClr>
                <a:srgbClr val="000000"/>
              </a:buClr>
              <a:buSzPct val="4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b="0" strike="noStrike" spc="-1" dirty="0">
                <a:solidFill>
                  <a:srgbClr val="000000"/>
                </a:solidFill>
                <a:latin typeface="Marianne"/>
                <a:ea typeface="Noto Sans SC Regular"/>
              </a:rPr>
              <a:t> UE 2 bis : mathématiques</a:t>
            </a:r>
            <a:endParaRPr lang="fr-FR" sz="2800" b="0" strike="noStrike" spc="-1" dirty="0">
              <a:solidFill>
                <a:srgbClr val="000000"/>
              </a:solidFill>
              <a:latin typeface="Calibri"/>
            </a:endParaRPr>
          </a:p>
          <a:p>
            <a:pPr marL="216000" indent="-216000" defTabSz="457200">
              <a:lnSpc>
                <a:spcPct val="100000"/>
              </a:lnSpc>
              <a:spcBef>
                <a:spcPts val="1426"/>
              </a:spcBef>
              <a:spcAft>
                <a:spcPts val="26"/>
              </a:spcAft>
              <a:buClr>
                <a:srgbClr val="000000"/>
              </a:buClr>
              <a:buSzPct val="4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b="0" strike="noStrike" spc="-1" dirty="0">
                <a:solidFill>
                  <a:srgbClr val="000000"/>
                </a:solidFill>
                <a:latin typeface="Marianne"/>
                <a:ea typeface="Noto Sans SC Regular"/>
              </a:rPr>
              <a:t> UE 3 bis : français</a:t>
            </a:r>
            <a:endParaRPr lang="fr-FR" sz="2800" b="0" strike="noStrike" spc="-1" dirty="0">
              <a:solidFill>
                <a:srgbClr val="000000"/>
              </a:solidFill>
              <a:latin typeface="Calibri"/>
            </a:endParaRPr>
          </a:p>
          <a:p>
            <a:pPr marL="216000" indent="-216000" defTabSz="457200">
              <a:lnSpc>
                <a:spcPct val="100000"/>
              </a:lnSpc>
              <a:spcBef>
                <a:spcPts val="1426"/>
              </a:spcBef>
              <a:spcAft>
                <a:spcPts val="26"/>
              </a:spcAft>
              <a:buClr>
                <a:srgbClr val="000000"/>
              </a:buClr>
              <a:buSzPct val="4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b="0" strike="noStrike" spc="-1" dirty="0">
                <a:solidFill>
                  <a:srgbClr val="000000"/>
                </a:solidFill>
                <a:latin typeface="Marianne"/>
                <a:ea typeface="Noto Sans SC Regular"/>
              </a:rPr>
              <a:t> UE 4 bis : anglais</a:t>
            </a:r>
            <a:endParaRPr lang="fr-FR" sz="2800" b="0" strike="noStrike" spc="-1" dirty="0">
              <a:solidFill>
                <a:srgbClr val="000000"/>
              </a:solidFill>
              <a:latin typeface="Calibri"/>
            </a:endParaRPr>
          </a:p>
          <a:p>
            <a:pPr marL="216000" indent="-216000" defTabSz="457200">
              <a:lnSpc>
                <a:spcPct val="100000"/>
              </a:lnSpc>
              <a:spcBef>
                <a:spcPts val="1426"/>
              </a:spcBef>
              <a:spcAft>
                <a:spcPts val="26"/>
              </a:spcAft>
              <a:buClr>
                <a:srgbClr val="000000"/>
              </a:buClr>
              <a:buSzPct val="4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b="0" strike="noStrike" spc="-1" dirty="0">
                <a:solidFill>
                  <a:srgbClr val="000000"/>
                </a:solidFill>
                <a:latin typeface="Marianne"/>
                <a:ea typeface="Noto Sans SC Regular"/>
              </a:rPr>
              <a:t> UE 6 bis : allemand/espagnol</a:t>
            </a:r>
            <a:endParaRPr lang="fr-FR" sz="2800" b="0" strike="noStrike" spc="-1" dirty="0">
              <a:solidFill>
                <a:srgbClr val="000000"/>
              </a:solidFill>
              <a:latin typeface="Calibri"/>
            </a:endParaRPr>
          </a:p>
          <a:p>
            <a:pPr marL="216000" indent="-216000" defTabSz="457200">
              <a:lnSpc>
                <a:spcPct val="100000"/>
              </a:lnSpc>
              <a:spcBef>
                <a:spcPts val="1426"/>
              </a:spcBef>
              <a:spcAft>
                <a:spcPts val="26"/>
              </a:spcAft>
              <a:tabLst>
                <a:tab pos="0" algn="l"/>
              </a:tabLst>
            </a:pPr>
            <a:endParaRPr lang="fr-FR" sz="1200" b="0" strike="noStrike" spc="-1" dirty="0">
              <a:solidFill>
                <a:srgbClr val="000000"/>
              </a:solidFill>
              <a:latin typeface="Calibri"/>
            </a:endParaRPr>
          </a:p>
          <a:p>
            <a:pPr marL="216000" indent="-216000" defTabSz="457200">
              <a:lnSpc>
                <a:spcPct val="100000"/>
              </a:lnSpc>
              <a:spcBef>
                <a:spcPts val="1426"/>
              </a:spcBef>
              <a:spcAft>
                <a:spcPts val="26"/>
              </a:spcAft>
              <a:tabLst>
                <a:tab pos="0" algn="l"/>
              </a:tabLst>
            </a:pPr>
            <a:r>
              <a:rPr lang="fr-FR" sz="2800" b="0" strike="noStrike" spc="-1" dirty="0">
                <a:solidFill>
                  <a:srgbClr val="000000"/>
                </a:solidFill>
                <a:latin typeface="Marianne"/>
                <a:ea typeface="Noto Sans SC Regular"/>
              </a:rPr>
              <a:t>L’accès aux UE bis sera déterminé grâce aux résultats du premier semestre.</a:t>
            </a:r>
            <a:endParaRPr lang="fr-FR" sz="2800" b="0" strike="noStrike" spc="-1" dirty="0">
              <a:solidFill>
                <a:srgbClr val="000000"/>
              </a:solidFill>
              <a:latin typeface="Calibri"/>
            </a:endParaRPr>
          </a:p>
          <a:p>
            <a:pPr marL="216000" indent="-216000" defTabSz="457200">
              <a:lnSpc>
                <a:spcPct val="100000"/>
              </a:lnSpc>
              <a:spcBef>
                <a:spcPts val="1426"/>
              </a:spcBef>
              <a:spcAft>
                <a:spcPts val="26"/>
              </a:spcAft>
              <a:tabLst>
                <a:tab pos="0" algn="l"/>
              </a:tabLst>
            </a:pPr>
            <a:r>
              <a:rPr lang="fr-FR" sz="2800" b="0" strike="noStrike" spc="-1" dirty="0">
                <a:solidFill>
                  <a:srgbClr val="000000"/>
                </a:solidFill>
                <a:latin typeface="Marianne"/>
                <a:ea typeface="Noto Sans SC Regular"/>
              </a:rPr>
              <a:t>La présence est obligatoire.</a:t>
            </a:r>
            <a:endParaRPr lang="fr-FR" sz="28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43C9069B-2AE2-804C-28BA-5E9A889A24BF}"/>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35613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98" name="Rectangle 1"/>
          <p:cNvSpPr/>
          <p:nvPr/>
        </p:nvSpPr>
        <p:spPr>
          <a:xfrm>
            <a:off x="331920" y="1110600"/>
            <a:ext cx="10845720" cy="1258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fr-FR" sz="2400" b="1" strike="noStrike" spc="-1" dirty="0">
                <a:solidFill>
                  <a:schemeClr val="accent1"/>
                </a:solidFill>
                <a:latin typeface="Marianne"/>
                <a:ea typeface="DejaVu Sans"/>
              </a:rPr>
              <a:t>UE PROJET DE L’ÉTUDIANT</a:t>
            </a:r>
            <a:endParaRPr lang="fr-FR" sz="2400" b="0" strike="noStrike" spc="-1" dirty="0">
              <a:solidFill>
                <a:schemeClr val="accent1"/>
              </a:solidFill>
              <a:latin typeface="Calibri"/>
            </a:endParaRPr>
          </a:p>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endParaRPr lang="fr-FR" sz="2400" b="0" strike="noStrike" spc="-1" dirty="0">
              <a:solidFill>
                <a:srgbClr val="000000"/>
              </a:solidFill>
              <a:latin typeface="Calibri"/>
            </a:endParaRPr>
          </a:p>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fr-FR" sz="1800" b="0" i="1" strike="noStrike" spc="-1" dirty="0">
                <a:solidFill>
                  <a:srgbClr val="000000"/>
                </a:solidFill>
                <a:latin typeface="Marianne"/>
                <a:ea typeface="DejaVu Sans"/>
              </a:rPr>
              <a:t>En licence et master, une unité d'enseignement est dédiée à la construction de votre projet personnel et professionnel</a:t>
            </a:r>
            <a:endParaRPr lang="fr-FR" sz="1800" b="0" strike="noStrike" spc="-1" dirty="0">
              <a:solidFill>
                <a:srgbClr val="000000"/>
              </a:solidFill>
              <a:latin typeface="Calibri"/>
            </a:endParaRPr>
          </a:p>
        </p:txBody>
      </p:sp>
      <p:sp>
        <p:nvSpPr>
          <p:cNvPr id="99" name="Rectangle 2"/>
          <p:cNvSpPr/>
          <p:nvPr/>
        </p:nvSpPr>
        <p:spPr>
          <a:xfrm>
            <a:off x="554760" y="2699640"/>
            <a:ext cx="5238000" cy="3872610"/>
          </a:xfrm>
          <a:prstGeom prst="rect">
            <a:avLst/>
          </a:prstGeom>
          <a:noFill/>
          <a:ln w="2556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6000" algn="ctr" defTabSz="457200">
              <a:lnSpc>
                <a:spcPct val="90000"/>
              </a:lnSpc>
              <a:spcBef>
                <a:spcPts val="1225"/>
              </a:spcBef>
              <a:spcAft>
                <a:spcPts val="26"/>
              </a:spcAft>
              <a:tabLst>
                <a:tab pos="0" algn="l"/>
              </a:tabLst>
            </a:pPr>
            <a:r>
              <a:rPr lang="fr-FR" sz="2400" b="1" strike="noStrike" spc="-1" dirty="0">
                <a:solidFill>
                  <a:schemeClr val="accent1"/>
                </a:solidFill>
                <a:latin typeface="Marianne"/>
                <a:ea typeface="DejaVu Sans"/>
              </a:rPr>
              <a:t>AU SEMESTRE 1 : UE Projet de l’étudiant « INTÉGRATION »</a:t>
            </a:r>
          </a:p>
          <a:p>
            <a:pPr marL="216000" indent="-216000" algn="ctr" defTabSz="457200">
              <a:lnSpc>
                <a:spcPct val="90000"/>
              </a:lnSpc>
              <a:spcBef>
                <a:spcPts val="1225"/>
              </a:spcBef>
              <a:spcAft>
                <a:spcPts val="26"/>
              </a:spcAft>
              <a:tabLst>
                <a:tab pos="0" algn="l"/>
              </a:tabLst>
            </a:pPr>
            <a:r>
              <a:rPr lang="fr-FR" sz="2400" b="1" spc="-1" dirty="0">
                <a:solidFill>
                  <a:schemeClr val="accent1"/>
                </a:solidFill>
                <a:latin typeface="Marianne"/>
                <a:ea typeface="DejaVu Sans"/>
              </a:rPr>
              <a:t>À partir du 15 septembre</a:t>
            </a:r>
            <a:endParaRPr lang="fr-FR" sz="2400" b="0" strike="noStrike" spc="-1" dirty="0">
              <a:solidFill>
                <a:schemeClr val="accent1"/>
              </a:solidFill>
              <a:latin typeface="Calibri"/>
            </a:endParaRPr>
          </a:p>
          <a:p>
            <a:pPr marL="216000" indent="-216000" defTabSz="457200">
              <a:lnSpc>
                <a:spcPct val="90000"/>
              </a:lnSpc>
              <a:spcBef>
                <a:spcPts val="1225"/>
              </a:spcBef>
              <a:spcAft>
                <a:spcPts val="26"/>
              </a:spcAft>
              <a:tabLst>
                <a:tab pos="0" algn="l"/>
              </a:tabLst>
            </a:pPr>
            <a:r>
              <a:rPr lang="fr-FR" sz="2000" b="0" strike="noStrike" spc="-1" dirty="0">
                <a:solidFill>
                  <a:srgbClr val="000000"/>
                </a:solidFill>
                <a:latin typeface="Marianne"/>
                <a:ea typeface="DejaVu Sans"/>
              </a:rPr>
              <a:t>Objectif : mieux vous repérer dans l’environnement universitaire</a:t>
            </a:r>
            <a:endParaRPr lang="fr-FR" sz="2000" b="0" strike="noStrike" spc="-1" dirty="0">
              <a:solidFill>
                <a:srgbClr val="000000"/>
              </a:solidFill>
              <a:latin typeface="Calibri"/>
            </a:endParaRPr>
          </a:p>
          <a:p>
            <a:pPr marL="343080" indent="-343080" defTabSz="457200">
              <a:lnSpc>
                <a:spcPct val="90000"/>
              </a:lnSpc>
              <a:spcBef>
                <a:spcPts val="1225"/>
              </a:spcBef>
              <a:spcAft>
                <a:spcPts val="26"/>
              </a:spcAft>
              <a:buClr>
                <a:srgbClr val="30A68C"/>
              </a:buClr>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000" b="0" strike="noStrike" spc="-1" dirty="0">
                <a:solidFill>
                  <a:srgbClr val="000000"/>
                </a:solidFill>
                <a:latin typeface="Marianne"/>
                <a:ea typeface="DejaVu Sans"/>
              </a:rPr>
              <a:t> Obligatoire pour les étudiants de licence 1</a:t>
            </a:r>
            <a:endParaRPr lang="fr-FR" sz="2000" b="0" strike="noStrike" spc="-1" dirty="0">
              <a:solidFill>
                <a:srgbClr val="000000"/>
              </a:solidFill>
              <a:latin typeface="Calibri"/>
            </a:endParaRPr>
          </a:p>
          <a:p>
            <a:pPr marL="343080" indent="-343080" defTabSz="457200">
              <a:lnSpc>
                <a:spcPct val="90000"/>
              </a:lnSpc>
              <a:spcBef>
                <a:spcPts val="1225"/>
              </a:spcBef>
              <a:spcAft>
                <a:spcPts val="26"/>
              </a:spcAft>
              <a:buClr>
                <a:srgbClr val="30A68C"/>
              </a:buClr>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000" b="0" strike="noStrike" spc="-1" dirty="0">
                <a:solidFill>
                  <a:srgbClr val="000000"/>
                </a:solidFill>
                <a:latin typeface="Marianne"/>
                <a:ea typeface="DejaVu Sans"/>
              </a:rPr>
              <a:t> Entièrement à distance, en autoformation, tutorée sur la plateforme pédagogique MOODLE (accessible via votre ENT)</a:t>
            </a:r>
            <a:endParaRPr lang="fr-FR" sz="2000" b="0" strike="noStrike" spc="-1" dirty="0">
              <a:solidFill>
                <a:srgbClr val="000000"/>
              </a:solidFill>
              <a:latin typeface="Calibri"/>
            </a:endParaRPr>
          </a:p>
        </p:txBody>
      </p:sp>
      <p:sp>
        <p:nvSpPr>
          <p:cNvPr id="100" name="Rectangle 3"/>
          <p:cNvSpPr/>
          <p:nvPr/>
        </p:nvSpPr>
        <p:spPr>
          <a:xfrm>
            <a:off x="5988240" y="2699640"/>
            <a:ext cx="5238000" cy="3585240"/>
          </a:xfrm>
          <a:prstGeom prst="rect">
            <a:avLst/>
          </a:prstGeom>
          <a:noFill/>
          <a:ln w="2556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457200">
              <a:lnSpc>
                <a:spcPct val="90000"/>
              </a:lnSpc>
              <a:spcBef>
                <a:spcPts val="12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b="1" strike="noStrike" spc="-1" dirty="0">
                <a:solidFill>
                  <a:schemeClr val="accent1"/>
                </a:solidFill>
                <a:latin typeface="Marianne"/>
                <a:ea typeface="DejaVu Sans"/>
              </a:rPr>
              <a:t>À PARTIR DU SEMESTRE 2 JUSQU’AU SEMESTRE 6</a:t>
            </a:r>
            <a:r>
              <a:rPr lang="fr-FR" sz="2400" b="0" strike="noStrike" spc="-1" dirty="0">
                <a:solidFill>
                  <a:schemeClr val="accent1"/>
                </a:solidFill>
                <a:latin typeface="Marianne"/>
                <a:ea typeface="DejaVu Sans"/>
              </a:rPr>
              <a:t> </a:t>
            </a:r>
            <a:endParaRPr lang="fr-FR" sz="2400" b="0" strike="noStrike" spc="-1" dirty="0">
              <a:solidFill>
                <a:schemeClr val="accent1"/>
              </a:solidFill>
              <a:latin typeface="Calibri"/>
            </a:endParaRPr>
          </a:p>
          <a:p>
            <a:pPr defTabSz="457200">
              <a:lnSpc>
                <a:spcPct val="90000"/>
              </a:lnSpc>
              <a:spcBef>
                <a:spcPts val="12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000" b="0" strike="noStrike" spc="-1" dirty="0">
                <a:solidFill>
                  <a:srgbClr val="000000"/>
                </a:solidFill>
                <a:latin typeface="Marianne"/>
                <a:ea typeface="DejaVu Sans"/>
              </a:rPr>
              <a:t>une UE Projet de l’étudiant au choix : en présentiel, inscription obligatoire via l’application « </a:t>
            </a:r>
            <a:r>
              <a:rPr lang="fr-FR" sz="2000" b="0" strike="noStrike" spc="-1" dirty="0" err="1">
                <a:solidFill>
                  <a:srgbClr val="000000"/>
                </a:solidFill>
                <a:latin typeface="Marianne"/>
                <a:ea typeface="DejaVu Sans"/>
              </a:rPr>
              <a:t>ChoisisTonCours</a:t>
            </a:r>
            <a:r>
              <a:rPr lang="fr-FR" sz="2000" b="0" strike="noStrike" spc="-1" dirty="0">
                <a:solidFill>
                  <a:srgbClr val="000000"/>
                </a:solidFill>
                <a:latin typeface="Marianne"/>
                <a:ea typeface="DejaVu Sans"/>
              </a:rPr>
              <a:t> ». Retrouvez toute la liste des UE PE proposées par votre formation dans l’application « </a:t>
            </a:r>
            <a:r>
              <a:rPr lang="fr-FR" sz="2000" b="0" strike="noStrike" spc="-1" dirty="0" err="1">
                <a:solidFill>
                  <a:srgbClr val="000000"/>
                </a:solidFill>
                <a:latin typeface="Marianne"/>
                <a:ea typeface="DejaVu Sans"/>
              </a:rPr>
              <a:t>ChoisisTonCours</a:t>
            </a:r>
            <a:r>
              <a:rPr lang="fr-FR" sz="2000" b="0" strike="noStrike" spc="-1" dirty="0">
                <a:solidFill>
                  <a:srgbClr val="000000"/>
                </a:solidFill>
                <a:latin typeface="Marianne"/>
                <a:ea typeface="DejaVu Sans"/>
              </a:rPr>
              <a:t> »</a:t>
            </a:r>
            <a:endParaRPr lang="fr-FR" sz="2000" b="0" strike="noStrike" spc="-1" dirty="0">
              <a:solidFill>
                <a:srgbClr val="000000"/>
              </a:solidFill>
              <a:latin typeface="Calibri"/>
            </a:endParaRPr>
          </a:p>
        </p:txBody>
      </p:sp>
    </p:spTree>
    <p:extLst>
      <p:ext uri="{BB962C8B-B14F-4D97-AF65-F5344CB8AC3E}">
        <p14:creationId xmlns:p14="http://schemas.microsoft.com/office/powerpoint/2010/main" val="2204521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 Box 2"/>
          <p:cNvSpPr/>
          <p:nvPr/>
        </p:nvSpPr>
        <p:spPr>
          <a:xfrm>
            <a:off x="704880" y="2298960"/>
            <a:ext cx="10777320" cy="44092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defTabSz="457200">
              <a:lnSpc>
                <a:spcPct val="100000"/>
              </a:lnSpc>
              <a:spcBef>
                <a:spcPts val="1026"/>
              </a:spcBef>
              <a:spcAft>
                <a:spcPts val="26"/>
              </a:spcAft>
              <a:tabLst>
                <a:tab pos="0" algn="l"/>
              </a:tabLst>
            </a:pPr>
            <a:endParaRPr lang="fr-FR" sz="2400" b="0" strike="noStrike" spc="-1">
              <a:solidFill>
                <a:srgbClr val="000000"/>
              </a:solidFill>
              <a:latin typeface="Calibri"/>
            </a:endParaRPr>
          </a:p>
        </p:txBody>
      </p:sp>
      <p:sp>
        <p:nvSpPr>
          <p:cNvPr id="102" name="Rectangle 1"/>
          <p:cNvSpPr/>
          <p:nvPr/>
        </p:nvSpPr>
        <p:spPr>
          <a:xfrm>
            <a:off x="704880" y="3220560"/>
            <a:ext cx="10440720" cy="100404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Lst>
            </a:pPr>
            <a:r>
              <a:rPr lang="fr-FR" sz="6000" b="1" strike="noStrike" spc="-1">
                <a:solidFill>
                  <a:srgbClr val="000000"/>
                </a:solidFill>
                <a:latin typeface="Marianne"/>
                <a:ea typeface="Noto Sans SC Regular"/>
              </a:rPr>
              <a:t>L’ÉVALUATION</a:t>
            </a:r>
            <a:endParaRPr lang="fr-FR" sz="6000" b="0" strike="noStrike" spc="-1">
              <a:solidFill>
                <a:srgbClr val="000000"/>
              </a:solidFill>
              <a:latin typeface="Calibri"/>
            </a:endParaRPr>
          </a:p>
        </p:txBody>
      </p:sp>
      <p:sp>
        <p:nvSpPr>
          <p:cNvPr id="2" name="Espace réservé du texte 1">
            <a:extLst>
              <a:ext uri="{FF2B5EF4-FFF2-40B4-BE49-F238E27FC236}">
                <a16:creationId xmlns:a16="http://schemas.microsoft.com/office/drawing/2014/main" id="{F56F1DFD-B118-AD84-D13B-132B757D04B3}"/>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99643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04" name="Rectangle 1"/>
          <p:cNvSpPr/>
          <p:nvPr/>
        </p:nvSpPr>
        <p:spPr>
          <a:xfrm>
            <a:off x="536400" y="1242360"/>
            <a:ext cx="11117160" cy="480564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3200" b="1" strike="noStrike" spc="-1" dirty="0">
                <a:solidFill>
                  <a:schemeClr val="accent1"/>
                </a:solidFill>
                <a:latin typeface="Marianne"/>
                <a:ea typeface="Noto Sans SC Regular"/>
              </a:rPr>
              <a:t>L’ANNÉE DE L1 : LES EXAMENS </a:t>
            </a:r>
            <a:endParaRPr lang="fr-FR" sz="3200" b="0" strike="noStrike" spc="-1" dirty="0">
              <a:solidFill>
                <a:schemeClr val="accent1"/>
              </a:solidFill>
              <a:latin typeface="Calibri"/>
            </a:endParaRPr>
          </a:p>
          <a:p>
            <a:pPr defTabSz="457200">
              <a:lnSpc>
                <a:spcPct val="100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0" strike="noStrike" spc="-1" dirty="0">
                <a:solidFill>
                  <a:srgbClr val="000000"/>
                </a:solidFill>
                <a:latin typeface="Marianne"/>
                <a:ea typeface="Noto Sans SC Regular"/>
              </a:rPr>
              <a:t>Selon les UE, modalités différentes et complémentaires:</a:t>
            </a:r>
            <a:endParaRPr lang="fr-FR" sz="2400" b="0" strike="noStrike" spc="-1" dirty="0">
              <a:solidFill>
                <a:srgbClr val="000000"/>
              </a:solidFill>
              <a:latin typeface="Calibri"/>
            </a:endParaRPr>
          </a:p>
          <a:p>
            <a:pPr marL="914400" lvl="2" indent="-216000" defTabSz="457200">
              <a:lnSpc>
                <a:spcPct val="100000"/>
              </a:lnSpc>
              <a:spcBef>
                <a:spcPts val="825"/>
              </a:spcBef>
              <a:spcAft>
                <a:spcPts val="26"/>
              </a:spcAft>
              <a:buClr>
                <a:srgbClr val="000000"/>
              </a:buClr>
              <a:buSzPct val="4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1" strike="noStrike" spc="-1" dirty="0">
                <a:solidFill>
                  <a:srgbClr val="000000"/>
                </a:solidFill>
                <a:latin typeface="Marianne"/>
                <a:ea typeface="Noto Sans SC Regular"/>
              </a:rPr>
              <a:t> Contrôle continu </a:t>
            </a:r>
            <a:r>
              <a:rPr lang="fr-FR" sz="2400" b="0" strike="noStrike" spc="-1" dirty="0">
                <a:solidFill>
                  <a:srgbClr val="000000"/>
                </a:solidFill>
                <a:latin typeface="Marianne"/>
                <a:ea typeface="Noto Sans SC Regular"/>
              </a:rPr>
              <a:t>: plusieurs notes réparties dans le semestre.</a:t>
            </a:r>
            <a:endParaRPr lang="fr-FR" sz="2400" b="0" strike="noStrike" spc="-1" dirty="0">
              <a:solidFill>
                <a:srgbClr val="000000"/>
              </a:solidFill>
              <a:latin typeface="Calibri"/>
            </a:endParaRPr>
          </a:p>
          <a:p>
            <a:pPr marL="914400" lvl="2" indent="-216000" defTabSz="457200">
              <a:lnSpc>
                <a:spcPct val="100000"/>
              </a:lnSpc>
              <a:spcBef>
                <a:spcPts val="825"/>
              </a:spcBef>
              <a:spcAft>
                <a:spcPts val="26"/>
              </a:spcAft>
              <a:buClr>
                <a:srgbClr val="000000"/>
              </a:buClr>
              <a:buSzPct val="4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1" strike="noStrike" spc="-1" dirty="0">
                <a:solidFill>
                  <a:srgbClr val="000000"/>
                </a:solidFill>
                <a:latin typeface="Marianne"/>
                <a:ea typeface="Noto Sans SC Regular"/>
              </a:rPr>
              <a:t> Contrôle terminal</a:t>
            </a:r>
            <a:r>
              <a:rPr lang="fr-FR" sz="2400" b="0" strike="noStrike" spc="-1" dirty="0">
                <a:solidFill>
                  <a:srgbClr val="000000"/>
                </a:solidFill>
                <a:latin typeface="Marianne"/>
                <a:ea typeface="Noto Sans SC Regular"/>
              </a:rPr>
              <a:t> : 1 seul examen à la fin du semestre.</a:t>
            </a:r>
            <a:endParaRPr lang="fr-FR" sz="2400" b="0" strike="noStrike" spc="-1" dirty="0">
              <a:solidFill>
                <a:srgbClr val="000000"/>
              </a:solidFill>
              <a:latin typeface="Calibri"/>
            </a:endParaRPr>
          </a:p>
          <a:p>
            <a:pPr defTabSz="457200">
              <a:lnSpc>
                <a:spcPct val="100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0" strike="noStrike" spc="-1" dirty="0">
                <a:solidFill>
                  <a:srgbClr val="000000"/>
                </a:solidFill>
                <a:latin typeface="Marianne"/>
                <a:ea typeface="Noto Sans SC Regular"/>
              </a:rPr>
              <a:t>Par exemple, pour le semestre 1 :</a:t>
            </a:r>
            <a:endParaRPr lang="fr-FR" sz="2400" b="0" strike="noStrike" spc="-1" dirty="0">
              <a:solidFill>
                <a:srgbClr val="000000"/>
              </a:solidFill>
              <a:latin typeface="Calibri"/>
            </a:endParaRPr>
          </a:p>
          <a:p>
            <a:pPr marL="914400" lvl="2" indent="-216000" defTabSz="457200">
              <a:lnSpc>
                <a:spcPct val="100000"/>
              </a:lnSpc>
              <a:spcBef>
                <a:spcPts val="825"/>
              </a:spcBef>
              <a:spcAft>
                <a:spcPts val="26"/>
              </a:spcAft>
              <a:buClr>
                <a:srgbClr val="000000"/>
              </a:buClr>
              <a:buSzPct val="4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0" strike="noStrike" spc="-1" dirty="0">
                <a:solidFill>
                  <a:srgbClr val="000000"/>
                </a:solidFill>
                <a:latin typeface="Marianne"/>
                <a:ea typeface="Noto Sans SC Regular"/>
              </a:rPr>
              <a:t> UE en </a:t>
            </a:r>
            <a:r>
              <a:rPr lang="fr-FR" sz="2400" b="1" strike="noStrike" spc="-1" dirty="0">
                <a:solidFill>
                  <a:srgbClr val="000000"/>
                </a:solidFill>
                <a:latin typeface="Marianne"/>
                <a:ea typeface="Noto Sans SC Regular"/>
              </a:rPr>
              <a:t>Contrôle continu</a:t>
            </a:r>
            <a:r>
              <a:rPr lang="fr-FR" sz="2400" b="0" strike="noStrike" spc="-1" dirty="0">
                <a:solidFill>
                  <a:srgbClr val="000000"/>
                </a:solidFill>
                <a:latin typeface="Marianne"/>
                <a:ea typeface="Noto Sans SC Regular"/>
              </a:rPr>
              <a:t> : communication orale en anglais…</a:t>
            </a:r>
            <a:endParaRPr lang="fr-FR" sz="2400" b="0" strike="noStrike" spc="-1" dirty="0">
              <a:solidFill>
                <a:srgbClr val="000000"/>
              </a:solidFill>
              <a:latin typeface="Calibri"/>
            </a:endParaRPr>
          </a:p>
          <a:p>
            <a:pPr marL="914400" lvl="2" indent="-216000" defTabSz="457200">
              <a:lnSpc>
                <a:spcPct val="100000"/>
              </a:lnSpc>
              <a:spcBef>
                <a:spcPts val="825"/>
              </a:spcBef>
              <a:spcAft>
                <a:spcPts val="26"/>
              </a:spcAft>
              <a:buClr>
                <a:srgbClr val="000000"/>
              </a:buClr>
              <a:buSzPct val="4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0" strike="noStrike" spc="-1" dirty="0">
                <a:solidFill>
                  <a:srgbClr val="000000"/>
                </a:solidFill>
                <a:latin typeface="Marianne"/>
                <a:ea typeface="Noto Sans SC Regular"/>
              </a:rPr>
              <a:t> UE en </a:t>
            </a:r>
            <a:r>
              <a:rPr lang="fr-FR" sz="2400" b="1" strike="noStrike" spc="-1" dirty="0">
                <a:solidFill>
                  <a:srgbClr val="000000"/>
                </a:solidFill>
                <a:latin typeface="Marianne"/>
                <a:ea typeface="Noto Sans SC Regular"/>
              </a:rPr>
              <a:t>Contrôle terminal </a:t>
            </a:r>
            <a:r>
              <a:rPr lang="fr-FR" sz="2400" b="0" strike="noStrike" spc="-1" dirty="0">
                <a:solidFill>
                  <a:srgbClr val="000000"/>
                </a:solidFill>
                <a:latin typeface="Marianne"/>
                <a:ea typeface="Noto Sans SC Regular"/>
              </a:rPr>
              <a:t>: le droit, les mathématiques, l’économie, la grammaire espagnole…</a:t>
            </a:r>
            <a:endParaRPr lang="fr-FR" sz="2400" b="0" strike="noStrike" spc="-1" dirty="0">
              <a:solidFill>
                <a:srgbClr val="000000"/>
              </a:solidFill>
              <a:latin typeface="Calibri"/>
            </a:endParaRPr>
          </a:p>
          <a:p>
            <a:pPr defTabSz="457200">
              <a:lnSpc>
                <a:spcPct val="100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1" strike="noStrike" spc="-1" dirty="0">
                <a:solidFill>
                  <a:schemeClr val="accent1"/>
                </a:solidFill>
                <a:latin typeface="Marianne"/>
                <a:ea typeface="Noto Sans SC Regular"/>
              </a:rPr>
              <a:t>Prendre connaissance des modalités de contrôle pour chaque UE sur la page Moodle du cours</a:t>
            </a:r>
            <a:endParaRPr lang="fr-FR" sz="2400" b="0" strike="noStrike" spc="-1" dirty="0">
              <a:solidFill>
                <a:schemeClr val="accent1"/>
              </a:solidFill>
              <a:latin typeface="Calibri"/>
            </a:endParaRPr>
          </a:p>
        </p:txBody>
      </p:sp>
    </p:spTree>
    <p:extLst>
      <p:ext uri="{BB962C8B-B14F-4D97-AF65-F5344CB8AC3E}">
        <p14:creationId xmlns:p14="http://schemas.microsoft.com/office/powerpoint/2010/main" val="867285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06" name="Rectangle 1"/>
          <p:cNvSpPr/>
          <p:nvPr/>
        </p:nvSpPr>
        <p:spPr>
          <a:xfrm>
            <a:off x="536400" y="1257840"/>
            <a:ext cx="11117160" cy="433332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3600" b="1" strike="noStrike" spc="-1" dirty="0">
                <a:solidFill>
                  <a:schemeClr val="accent1"/>
                </a:solidFill>
                <a:latin typeface="Marianne"/>
                <a:ea typeface="Noto Sans SC Regular"/>
              </a:rPr>
              <a:t>VALIDER SON SEMESTRE</a:t>
            </a:r>
            <a:endParaRPr lang="fr-FR" sz="3600" b="0" strike="noStrike" spc="-1" dirty="0">
              <a:solidFill>
                <a:schemeClr val="accent1"/>
              </a:solidFill>
              <a:latin typeface="Calibri"/>
            </a:endParaRPr>
          </a:p>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endParaRPr lang="fr-FR" sz="2800" b="0" strike="noStrike" spc="-1" dirty="0">
              <a:solidFill>
                <a:srgbClr val="000000"/>
              </a:solidFill>
              <a:latin typeface="Calibri"/>
            </a:endParaRPr>
          </a:p>
          <a:p>
            <a:pPr defTabSz="457200">
              <a:lnSpc>
                <a:spcPct val="100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3200" b="0" strike="noStrike" spc="-1" dirty="0">
                <a:solidFill>
                  <a:srgbClr val="000000"/>
                </a:solidFill>
                <a:latin typeface="Marianne"/>
                <a:ea typeface="Noto Sans SC Regular"/>
              </a:rPr>
              <a:t>Il faut avoir 10/20 de moyenne </a:t>
            </a:r>
            <a:r>
              <a:rPr lang="fr-FR" sz="3200" b="1" strike="noStrike" spc="-1" dirty="0">
                <a:solidFill>
                  <a:srgbClr val="000000"/>
                </a:solidFill>
                <a:latin typeface="Marianne"/>
                <a:ea typeface="Noto Sans SC Regular"/>
              </a:rPr>
              <a:t>dans chaque BCC</a:t>
            </a:r>
            <a:r>
              <a:rPr lang="fr-FR" sz="3200" b="0" strike="noStrike" spc="-1" dirty="0">
                <a:solidFill>
                  <a:srgbClr val="000000"/>
                </a:solidFill>
                <a:latin typeface="Marianne"/>
                <a:ea typeface="Noto Sans SC Regular"/>
              </a:rPr>
              <a:t>.</a:t>
            </a:r>
            <a:endParaRPr lang="fr-FR" sz="3200" b="0" strike="noStrike" spc="-1" dirty="0">
              <a:solidFill>
                <a:srgbClr val="000000"/>
              </a:solidFill>
              <a:latin typeface="Calibri"/>
            </a:endParaRPr>
          </a:p>
          <a:p>
            <a:pPr marL="216000" indent="-216000" defTabSz="457200">
              <a:lnSpc>
                <a:spcPct val="100000"/>
              </a:lnSpc>
              <a:spcBef>
                <a:spcPts val="1426"/>
              </a:spcBef>
              <a:spcAft>
                <a:spcPts val="26"/>
              </a:spcAft>
              <a:buClr>
                <a:srgbClr val="000000"/>
              </a:buClr>
              <a:buSzPct val="4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3200" b="0" strike="noStrike" spc="-1" dirty="0">
                <a:solidFill>
                  <a:srgbClr val="000000"/>
                </a:solidFill>
                <a:latin typeface="Marianne"/>
                <a:ea typeface="Noto Sans SC Regular"/>
              </a:rPr>
              <a:t> Dans les BCC, les notes des UE </a:t>
            </a:r>
            <a:r>
              <a:rPr lang="fr-FR" sz="3200" b="1" strike="noStrike" spc="-1" dirty="0">
                <a:solidFill>
                  <a:srgbClr val="000000"/>
                </a:solidFill>
                <a:latin typeface="Marianne"/>
                <a:ea typeface="Noto Sans SC Regular"/>
              </a:rPr>
              <a:t>se compensent entre elles</a:t>
            </a:r>
            <a:r>
              <a:rPr lang="fr-FR" sz="3200" b="0" strike="noStrike" spc="-1" dirty="0">
                <a:solidFill>
                  <a:srgbClr val="000000"/>
                </a:solidFill>
                <a:latin typeface="Marianne"/>
                <a:ea typeface="Noto Sans SC Regular"/>
              </a:rPr>
              <a:t>.</a:t>
            </a:r>
            <a:endParaRPr lang="fr-FR" sz="3200" b="0" strike="noStrike" spc="-1" dirty="0">
              <a:solidFill>
                <a:srgbClr val="000000"/>
              </a:solidFill>
              <a:latin typeface="Calibri"/>
            </a:endParaRPr>
          </a:p>
          <a:p>
            <a:pPr defTabSz="457200">
              <a:lnSpc>
                <a:spcPct val="100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endParaRPr lang="fr-FR" sz="2800" b="0" strike="noStrike" spc="-1" dirty="0">
              <a:solidFill>
                <a:srgbClr val="000000"/>
              </a:solidFill>
              <a:latin typeface="Calibri"/>
            </a:endParaRPr>
          </a:p>
          <a:p>
            <a:pPr defTabSz="457200">
              <a:lnSpc>
                <a:spcPct val="100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1" strike="noStrike" spc="-1" dirty="0">
                <a:solidFill>
                  <a:schemeClr val="accent1"/>
                </a:solidFill>
                <a:latin typeface="Marianne"/>
                <a:ea typeface="Noto Sans SC Regular"/>
              </a:rPr>
              <a:t>Exemple : Vous pouvez avoir 12/20 dans une UE et 08/20 dans une autre UE d’un même BCC -&gt; les UE se compensent, vous validez le BCC.</a:t>
            </a:r>
            <a:endParaRPr lang="fr-FR" sz="2400" b="0" strike="noStrike" spc="-1" dirty="0">
              <a:solidFill>
                <a:schemeClr val="accent1"/>
              </a:solidFill>
              <a:latin typeface="Calibri"/>
            </a:endParaRPr>
          </a:p>
        </p:txBody>
      </p:sp>
    </p:spTree>
    <p:extLst>
      <p:ext uri="{BB962C8B-B14F-4D97-AF65-F5344CB8AC3E}">
        <p14:creationId xmlns:p14="http://schemas.microsoft.com/office/powerpoint/2010/main" val="3258860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08" name="Rectangle 1"/>
          <p:cNvSpPr/>
          <p:nvPr/>
        </p:nvSpPr>
        <p:spPr>
          <a:xfrm>
            <a:off x="536400" y="1257840"/>
            <a:ext cx="11117160" cy="486612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3200" b="1" strike="noStrike" spc="-1" dirty="0">
                <a:solidFill>
                  <a:schemeClr val="accent1"/>
                </a:solidFill>
                <a:latin typeface="Marianne"/>
                <a:ea typeface="Noto Sans SC Regular"/>
              </a:rPr>
              <a:t>VALIDER LA L1 </a:t>
            </a:r>
            <a:endParaRPr lang="fr-FR" sz="3200" b="0" strike="noStrike" spc="-1" dirty="0">
              <a:solidFill>
                <a:schemeClr val="accent1"/>
              </a:solidFill>
              <a:latin typeface="Calibri"/>
            </a:endParaRPr>
          </a:p>
          <a:p>
            <a:pPr defTabSz="457200">
              <a:lnSpc>
                <a:spcPct val="100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b="0" strike="noStrike" spc="-1" dirty="0">
                <a:solidFill>
                  <a:srgbClr val="000000"/>
                </a:solidFill>
                <a:latin typeface="Marianne"/>
                <a:ea typeface="Noto Sans SC Regular"/>
              </a:rPr>
              <a:t>L’année de L1 est validée si </a:t>
            </a:r>
            <a:r>
              <a:rPr lang="fr-FR" sz="2800" b="1" strike="noStrike" spc="-1" dirty="0">
                <a:solidFill>
                  <a:srgbClr val="000000"/>
                </a:solidFill>
                <a:latin typeface="Marianne"/>
                <a:ea typeface="Noto Sans SC Regular"/>
              </a:rPr>
              <a:t>tous les BCC sont validés.</a:t>
            </a:r>
            <a:endParaRPr lang="fr-FR" sz="2800" b="0" strike="noStrike" spc="-1" dirty="0">
              <a:solidFill>
                <a:srgbClr val="000000"/>
              </a:solidFill>
              <a:latin typeface="Calibri"/>
            </a:endParaRPr>
          </a:p>
          <a:p>
            <a:pPr defTabSz="457200">
              <a:lnSpc>
                <a:spcPct val="100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b="1" strike="noStrike" spc="-1" dirty="0">
                <a:solidFill>
                  <a:srgbClr val="000000"/>
                </a:solidFill>
                <a:latin typeface="Marianne"/>
                <a:ea typeface="Noto Sans SC Regular"/>
              </a:rPr>
              <a:t>Un BCC est validé si:</a:t>
            </a:r>
            <a:endParaRPr lang="fr-FR" sz="2800" b="0" strike="noStrike" spc="-1" dirty="0">
              <a:solidFill>
                <a:srgbClr val="000000"/>
              </a:solidFill>
              <a:latin typeface="Calibri"/>
            </a:endParaRPr>
          </a:p>
          <a:p>
            <a:pPr marL="914400" lvl="2" indent="-216000" defTabSz="457200">
              <a:lnSpc>
                <a:spcPct val="100000"/>
              </a:lnSpc>
              <a:spcBef>
                <a:spcPts val="825"/>
              </a:spcBef>
              <a:spcAft>
                <a:spcPts val="26"/>
              </a:spcAft>
              <a:buClr>
                <a:srgbClr val="000000"/>
              </a:buClr>
              <a:buSzPct val="4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b="0" strike="noStrike" spc="-1" dirty="0">
                <a:solidFill>
                  <a:srgbClr val="000000"/>
                </a:solidFill>
                <a:latin typeface="Marianne"/>
                <a:ea typeface="Noto Sans SC Regular"/>
              </a:rPr>
              <a:t> Si ≥ 10, </a:t>
            </a:r>
            <a:r>
              <a:rPr lang="fr-FR" sz="2800" b="1" strike="noStrike" spc="-1" dirty="0">
                <a:solidFill>
                  <a:srgbClr val="000000"/>
                </a:solidFill>
                <a:latin typeface="Marianne"/>
                <a:ea typeface="Noto Sans SC Regular"/>
              </a:rPr>
              <a:t>semestre validé</a:t>
            </a:r>
            <a:r>
              <a:rPr lang="fr-FR" sz="2800" b="0" strike="noStrike" spc="-1" dirty="0">
                <a:solidFill>
                  <a:srgbClr val="000000"/>
                </a:solidFill>
                <a:latin typeface="Marianne"/>
                <a:ea typeface="Noto Sans SC Regular"/>
              </a:rPr>
              <a:t> (avec 30 ECTS).</a:t>
            </a:r>
            <a:endParaRPr lang="fr-FR" sz="2800" b="0" strike="noStrike" spc="-1" dirty="0">
              <a:solidFill>
                <a:srgbClr val="000000"/>
              </a:solidFill>
              <a:latin typeface="Calibri"/>
            </a:endParaRPr>
          </a:p>
          <a:p>
            <a:pPr marL="914400" lvl="2" indent="-216000" defTabSz="457200">
              <a:lnSpc>
                <a:spcPct val="100000"/>
              </a:lnSpc>
              <a:spcBef>
                <a:spcPts val="825"/>
              </a:spcBef>
              <a:spcAft>
                <a:spcPts val="26"/>
              </a:spcAft>
              <a:buClr>
                <a:srgbClr val="000000"/>
              </a:buClr>
              <a:buSzPct val="4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b="0" strike="noStrike" spc="-1" dirty="0">
                <a:solidFill>
                  <a:srgbClr val="000000"/>
                </a:solidFill>
                <a:latin typeface="Marianne"/>
                <a:ea typeface="Noto Sans SC Regular"/>
              </a:rPr>
              <a:t> Si la moyenne de chaque BCC du S1+S2 ≥ 10/20</a:t>
            </a:r>
            <a:endParaRPr lang="fr-FR" sz="2800" b="0" strike="noStrike" spc="-1" dirty="0">
              <a:solidFill>
                <a:srgbClr val="000000"/>
              </a:solidFill>
              <a:latin typeface="Calibri"/>
            </a:endParaRPr>
          </a:p>
          <a:p>
            <a:pPr defTabSz="457200">
              <a:lnSpc>
                <a:spcPct val="100000"/>
              </a:lnSpc>
              <a:spcBef>
                <a:spcPts val="8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endParaRPr lang="fr-FR" sz="2400" b="0" strike="noStrike" spc="-1" dirty="0">
              <a:solidFill>
                <a:srgbClr val="000000"/>
              </a:solidFill>
              <a:latin typeface="Calibri"/>
            </a:endParaRPr>
          </a:p>
          <a:p>
            <a:pPr defTabSz="457200">
              <a:lnSpc>
                <a:spcPct val="100000"/>
              </a:lnSpc>
              <a:spcBef>
                <a:spcPts val="8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1" strike="noStrike" spc="-1" dirty="0">
                <a:solidFill>
                  <a:schemeClr val="accent1"/>
                </a:solidFill>
                <a:latin typeface="Marianne"/>
                <a:ea typeface="Noto Sans SC Regular"/>
              </a:rPr>
              <a:t>Exemple : vous validez tous vos BBC, sauf le BBC2 (9/20) -&gt; votre semestre n’est pas validé. MAIS au S2, vous obtenez 13/20 au BCC2 -&gt; vous validez le BBC2 et vous obtenez votre année. Pas besoin d’aller en session 2 ! -&gt; COMPENSATION</a:t>
            </a:r>
            <a:endParaRPr lang="fr-FR" sz="2400" b="0" strike="noStrike" spc="-1" dirty="0">
              <a:solidFill>
                <a:schemeClr val="accent1"/>
              </a:solidFill>
              <a:latin typeface="Calibri"/>
            </a:endParaRPr>
          </a:p>
        </p:txBody>
      </p:sp>
    </p:spTree>
    <p:extLst>
      <p:ext uri="{BB962C8B-B14F-4D97-AF65-F5344CB8AC3E}">
        <p14:creationId xmlns:p14="http://schemas.microsoft.com/office/powerpoint/2010/main" val="2575326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0790" y="2355926"/>
            <a:ext cx="10535478" cy="1938992"/>
          </a:xfrm>
          <a:prstGeom prst="rect">
            <a:avLst/>
          </a:prstGeom>
        </p:spPr>
        <p:txBody>
          <a:bodyPr wrap="square">
            <a:spAutoFit/>
          </a:bodyPr>
          <a:lstStyle/>
          <a:p>
            <a:r>
              <a:rPr lang="fr-FR" sz="6000" b="1" dirty="0">
                <a:latin typeface="Marianne" pitchFamily="50" charset="0"/>
              </a:rPr>
              <a:t>PRÉSENTATION</a:t>
            </a:r>
          </a:p>
          <a:p>
            <a:r>
              <a:rPr lang="fr-FR" sz="6000" b="1" dirty="0">
                <a:latin typeface="Marianne" pitchFamily="50" charset="0"/>
              </a:rPr>
              <a:t>DE L’UNIVERSITÉ DE LILLE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12" name="Rectangle 1"/>
          <p:cNvSpPr/>
          <p:nvPr/>
        </p:nvSpPr>
        <p:spPr>
          <a:xfrm>
            <a:off x="536400" y="1190880"/>
            <a:ext cx="11117160" cy="3550287"/>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3600" b="1" strike="noStrike" spc="-1" dirty="0">
                <a:solidFill>
                  <a:schemeClr val="accent1"/>
                </a:solidFill>
                <a:latin typeface="Marianne"/>
                <a:ea typeface="Noto Sans SC Regular"/>
              </a:rPr>
              <a:t>POUR LES ÉTUDIANT-ES AJAC (CHEVAUCHEMENT)</a:t>
            </a:r>
            <a:endParaRPr lang="fr-FR" sz="3600" b="0" strike="noStrike" spc="-1" dirty="0">
              <a:solidFill>
                <a:schemeClr val="accent1"/>
              </a:solidFill>
              <a:latin typeface="Calibri"/>
            </a:endParaRPr>
          </a:p>
          <a:p>
            <a:pPr defTabSz="457200">
              <a:lnSpc>
                <a:spcPct val="100000"/>
              </a:lnSpc>
              <a:spcBef>
                <a:spcPts val="624"/>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endParaRPr lang="fr-FR" sz="2800" b="0" strike="noStrike" spc="-1" dirty="0">
              <a:solidFill>
                <a:srgbClr val="000000"/>
              </a:solidFill>
              <a:latin typeface="Calibri"/>
            </a:endParaRPr>
          </a:p>
          <a:p>
            <a:pPr defTabSz="457200">
              <a:lnSpc>
                <a:spcPct val="100000"/>
              </a:lnSpc>
              <a:spcBef>
                <a:spcPts val="624"/>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spc="-1" dirty="0">
                <a:solidFill>
                  <a:srgbClr val="000000"/>
                </a:solidFill>
                <a:latin typeface="Calibri"/>
              </a:rPr>
              <a:t>Une réunion d’information sera programmée prochainement.</a:t>
            </a:r>
          </a:p>
          <a:p>
            <a:pPr defTabSz="457200">
              <a:lnSpc>
                <a:spcPct val="100000"/>
              </a:lnSpc>
              <a:spcBef>
                <a:spcPts val="624"/>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endParaRPr lang="fr-FR" sz="2800" b="0" strike="noStrike" spc="-1" dirty="0">
              <a:solidFill>
                <a:srgbClr val="000000"/>
              </a:solidFill>
              <a:latin typeface="Calibri"/>
            </a:endParaRPr>
          </a:p>
          <a:p>
            <a:pPr defTabSz="457200">
              <a:lnSpc>
                <a:spcPct val="100000"/>
              </a:lnSpc>
              <a:spcBef>
                <a:spcPts val="624"/>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b="0" strike="noStrike" spc="-1" dirty="0">
                <a:solidFill>
                  <a:schemeClr val="dk1"/>
                </a:solidFill>
                <a:latin typeface="Marianne"/>
                <a:ea typeface="Noto Sans SC Regular"/>
              </a:rPr>
              <a:t>Pour tout éclaircissement, </a:t>
            </a:r>
            <a:r>
              <a:rPr lang="fr-FR" sz="2800" b="1" u="sng" strike="noStrike" spc="-1" dirty="0">
                <a:solidFill>
                  <a:schemeClr val="dk1"/>
                </a:solidFill>
                <a:uFillTx/>
                <a:latin typeface="Marianne"/>
                <a:ea typeface="Noto Sans SC Regular"/>
              </a:rPr>
              <a:t>passez au secrétariat</a:t>
            </a:r>
            <a:r>
              <a:rPr lang="fr-FR" sz="2800" b="0" strike="noStrike" spc="-1" dirty="0">
                <a:solidFill>
                  <a:schemeClr val="dk1"/>
                </a:solidFill>
                <a:latin typeface="Marianne"/>
                <a:ea typeface="Noto Sans SC Regular"/>
              </a:rPr>
              <a:t>.</a:t>
            </a:r>
            <a:br>
              <a:rPr sz="2800" dirty="0"/>
            </a:br>
            <a:endParaRPr lang="fr-FR" sz="2800" b="0" strike="noStrike" spc="-1" dirty="0">
              <a:solidFill>
                <a:srgbClr val="000000"/>
              </a:solidFill>
              <a:latin typeface="Calibri"/>
            </a:endParaRPr>
          </a:p>
        </p:txBody>
      </p:sp>
    </p:spTree>
    <p:extLst>
      <p:ext uri="{BB962C8B-B14F-4D97-AF65-F5344CB8AC3E}">
        <p14:creationId xmlns:p14="http://schemas.microsoft.com/office/powerpoint/2010/main" val="3436820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14" name="Rectangle 1"/>
          <p:cNvSpPr/>
          <p:nvPr/>
        </p:nvSpPr>
        <p:spPr>
          <a:xfrm>
            <a:off x="536400" y="1056960"/>
            <a:ext cx="11117160" cy="4501317"/>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3600" b="1" strike="noStrike" spc="-1" dirty="0">
                <a:solidFill>
                  <a:schemeClr val="accent1"/>
                </a:solidFill>
                <a:latin typeface="Marianne"/>
                <a:ea typeface="Noto Sans SC Regular"/>
              </a:rPr>
              <a:t>POUR LES ÉTUDIANT.E.S EN REDOUBLEMENT</a:t>
            </a:r>
            <a:endParaRPr lang="fr-FR" sz="3600" b="0" strike="noStrike" spc="-1" dirty="0">
              <a:solidFill>
                <a:schemeClr val="accent1"/>
              </a:solidFill>
              <a:latin typeface="Calibri"/>
            </a:endParaRPr>
          </a:p>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endParaRPr lang="fr-FR" sz="2800" b="0" strike="noStrike" spc="-1" dirty="0">
              <a:solidFill>
                <a:srgbClr val="000000"/>
              </a:solidFill>
              <a:latin typeface="Calibri"/>
            </a:endParaRPr>
          </a:p>
          <a:p>
            <a:pPr defTabSz="457200">
              <a:lnSpc>
                <a:spcPct val="100000"/>
              </a:lnSpc>
              <a:spcBef>
                <a:spcPts val="8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b="0" strike="noStrike" spc="-1" dirty="0">
                <a:solidFill>
                  <a:srgbClr val="000000"/>
                </a:solidFill>
                <a:latin typeface="Marianne"/>
                <a:ea typeface="Noto Sans SC Regular"/>
              </a:rPr>
              <a:t>Vous gardez le bénéfice des UE validées l’année dernière.</a:t>
            </a:r>
            <a:endParaRPr lang="fr-FR" sz="2800" b="0" strike="noStrike" spc="-1" dirty="0">
              <a:solidFill>
                <a:srgbClr val="000000"/>
              </a:solidFill>
              <a:latin typeface="Calibri"/>
            </a:endParaRPr>
          </a:p>
          <a:p>
            <a:pPr defTabSz="457200">
              <a:lnSpc>
                <a:spcPct val="100000"/>
              </a:lnSpc>
              <a:spcBef>
                <a:spcPts val="8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endParaRPr lang="fr-FR" sz="2800" b="0" strike="noStrike" spc="-1" dirty="0">
              <a:solidFill>
                <a:srgbClr val="000000"/>
              </a:solidFill>
              <a:latin typeface="Calibri"/>
            </a:endParaRPr>
          </a:p>
          <a:p>
            <a:pPr defTabSz="457200">
              <a:lnSpc>
                <a:spcPct val="100000"/>
              </a:lnSpc>
              <a:spcBef>
                <a:spcPts val="8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b="0" strike="noStrike" spc="-1" dirty="0">
                <a:solidFill>
                  <a:srgbClr val="000000"/>
                </a:solidFill>
                <a:latin typeface="Marianne"/>
                <a:ea typeface="Noto Sans SC Regular"/>
              </a:rPr>
              <a:t>Tous les enseignements apparaissent sur votre emploi du temps, même s’ils ont été validés. A vous de savoir quel(s) enseignement(s) suivre et quel(s) examen(s) passer.</a:t>
            </a:r>
            <a:endParaRPr lang="fr-FR" sz="2800" b="0" strike="noStrike" spc="-1" dirty="0">
              <a:solidFill>
                <a:srgbClr val="000000"/>
              </a:solidFill>
              <a:latin typeface="Calibri"/>
            </a:endParaRPr>
          </a:p>
          <a:p>
            <a:pPr defTabSz="457200">
              <a:lnSpc>
                <a:spcPct val="100000"/>
              </a:lnSpc>
              <a:spcBef>
                <a:spcPts val="624"/>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br>
              <a:rPr sz="3200" dirty="0"/>
            </a:br>
            <a:endParaRPr lang="fr-FR" sz="3200" b="0" strike="noStrike" spc="-1" dirty="0">
              <a:solidFill>
                <a:srgbClr val="000000"/>
              </a:solidFill>
              <a:latin typeface="Calibri"/>
            </a:endParaRPr>
          </a:p>
        </p:txBody>
      </p:sp>
    </p:spTree>
    <p:extLst>
      <p:ext uri="{BB962C8B-B14F-4D97-AF65-F5344CB8AC3E}">
        <p14:creationId xmlns:p14="http://schemas.microsoft.com/office/powerpoint/2010/main" val="2107365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16" name="Rectangle 1"/>
          <p:cNvSpPr/>
          <p:nvPr/>
        </p:nvSpPr>
        <p:spPr>
          <a:xfrm>
            <a:off x="536400" y="1056960"/>
            <a:ext cx="11117160" cy="615096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3600" b="1" strike="noStrike" spc="-1" dirty="0">
                <a:solidFill>
                  <a:schemeClr val="accent1"/>
                </a:solidFill>
                <a:latin typeface="Marianne"/>
              </a:rPr>
              <a:t>L’ANNÉE DE L1 : PRÉSENCE </a:t>
            </a:r>
            <a:endParaRPr lang="fr-FR" sz="3600" b="0" strike="noStrike" spc="-1" dirty="0">
              <a:solidFill>
                <a:schemeClr val="accent1"/>
              </a:solidFill>
              <a:latin typeface="Calibri"/>
            </a:endParaRPr>
          </a:p>
          <a:p>
            <a:pPr defTabSz="457200">
              <a:lnSpc>
                <a:spcPct val="83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0" u="sng" strike="noStrike" spc="-1" dirty="0">
                <a:solidFill>
                  <a:schemeClr val="dk1"/>
                </a:solidFill>
                <a:uFillTx/>
                <a:latin typeface="Marianne"/>
              </a:rPr>
              <a:t>Cours Magistraux et TD </a:t>
            </a:r>
            <a:r>
              <a:rPr lang="fr-FR" sz="2400" b="0" strike="noStrike" spc="-1" dirty="0">
                <a:solidFill>
                  <a:schemeClr val="dk1"/>
                </a:solidFill>
                <a:latin typeface="Marianne"/>
              </a:rPr>
              <a:t>:</a:t>
            </a:r>
            <a:endParaRPr lang="fr-FR" sz="2400" b="0" strike="noStrike" spc="-1" dirty="0">
              <a:solidFill>
                <a:srgbClr val="000000"/>
              </a:solidFill>
              <a:latin typeface="Calibri"/>
            </a:endParaRPr>
          </a:p>
          <a:p>
            <a:pPr marL="343080" indent="-343080" defTabSz="457200">
              <a:lnSpc>
                <a:spcPct val="83000"/>
              </a:lnSpc>
              <a:spcBef>
                <a:spcPts val="1426"/>
              </a:spcBef>
              <a:spcAft>
                <a:spcPts val="26"/>
              </a:spcAft>
              <a:buClr>
                <a:srgbClr val="000000"/>
              </a:buClr>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0" strike="noStrike" spc="-1" dirty="0">
                <a:solidFill>
                  <a:schemeClr val="dk1"/>
                </a:solidFill>
                <a:latin typeface="Marianne"/>
              </a:rPr>
              <a:t>Présence indispensable pour réussir, mais absence non pénalisée.</a:t>
            </a:r>
            <a:endParaRPr lang="fr-FR" sz="2400" b="0" strike="noStrike" spc="-1" dirty="0">
              <a:solidFill>
                <a:srgbClr val="000000"/>
              </a:solidFill>
              <a:latin typeface="Calibri"/>
            </a:endParaRPr>
          </a:p>
          <a:p>
            <a:pPr defTabSz="457200">
              <a:lnSpc>
                <a:spcPct val="83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endParaRPr lang="fr-FR" sz="2400" b="0" strike="noStrike" spc="-1" dirty="0">
              <a:solidFill>
                <a:srgbClr val="000000"/>
              </a:solidFill>
              <a:latin typeface="Calibri"/>
            </a:endParaRPr>
          </a:p>
          <a:p>
            <a:pPr defTabSz="457200">
              <a:lnSpc>
                <a:spcPct val="83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0" u="sng" strike="noStrike" spc="-1" dirty="0">
                <a:solidFill>
                  <a:schemeClr val="dk1"/>
                </a:solidFill>
                <a:uFillTx/>
                <a:latin typeface="Marianne"/>
              </a:rPr>
              <a:t>Examens de contrôles continus et terminaux</a:t>
            </a:r>
            <a:r>
              <a:rPr lang="fr-FR" sz="2400" b="0" strike="noStrike" spc="-1" dirty="0">
                <a:solidFill>
                  <a:schemeClr val="dk1"/>
                </a:solidFill>
                <a:latin typeface="Marianne"/>
              </a:rPr>
              <a:t> :</a:t>
            </a:r>
            <a:endParaRPr lang="fr-FR" sz="2400" b="0" strike="noStrike" spc="-1" dirty="0">
              <a:solidFill>
                <a:srgbClr val="000000"/>
              </a:solidFill>
              <a:latin typeface="Calibri"/>
            </a:endParaRPr>
          </a:p>
          <a:p>
            <a:pPr marL="343080" indent="-343080" defTabSz="457200">
              <a:lnSpc>
                <a:spcPct val="83000"/>
              </a:lnSpc>
              <a:spcBef>
                <a:spcPts val="1426"/>
              </a:spcBef>
              <a:spcAft>
                <a:spcPts val="26"/>
              </a:spcAft>
              <a:buClr>
                <a:srgbClr val="000000"/>
              </a:buClr>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0" strike="noStrike" spc="-1" dirty="0">
                <a:solidFill>
                  <a:schemeClr val="dk1"/>
                </a:solidFill>
                <a:latin typeface="Marianne"/>
              </a:rPr>
              <a:t>Présence obligatoire : une seule absence non-justifiée entraîne la non validation du semestre.</a:t>
            </a:r>
            <a:endParaRPr lang="fr-FR" sz="2400" b="0" strike="noStrike" spc="-1" dirty="0">
              <a:solidFill>
                <a:srgbClr val="000000"/>
              </a:solidFill>
              <a:latin typeface="Calibri"/>
            </a:endParaRPr>
          </a:p>
          <a:p>
            <a:pPr marL="343080" indent="-343080" defTabSz="457200">
              <a:lnSpc>
                <a:spcPct val="83000"/>
              </a:lnSpc>
              <a:spcBef>
                <a:spcPts val="1426"/>
              </a:spcBef>
              <a:spcAft>
                <a:spcPts val="26"/>
              </a:spcAft>
              <a:buClr>
                <a:srgbClr val="000000"/>
              </a:buClr>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0" strike="noStrike" spc="-1" dirty="0">
                <a:solidFill>
                  <a:schemeClr val="dk1"/>
                </a:solidFill>
                <a:latin typeface="Marianne"/>
              </a:rPr>
              <a:t>Absence justifiée : justificatif à donner dans les 48h du début de l’absence. Dans ce cas, 0 à l’UE mais moyenne calculée.</a:t>
            </a:r>
            <a:endParaRPr lang="fr-FR" sz="2400" b="0" strike="noStrike" spc="-1" dirty="0">
              <a:solidFill>
                <a:srgbClr val="000000"/>
              </a:solidFill>
              <a:latin typeface="Calibri"/>
            </a:endParaRPr>
          </a:p>
          <a:p>
            <a:pPr defTabSz="457200">
              <a:lnSpc>
                <a:spcPct val="83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endParaRPr lang="fr-FR" sz="2400" b="0" strike="noStrike" spc="-1" dirty="0">
              <a:solidFill>
                <a:srgbClr val="000000"/>
              </a:solidFill>
              <a:latin typeface="Calibri"/>
            </a:endParaRPr>
          </a:p>
          <a:p>
            <a:pPr defTabSz="457200">
              <a:lnSpc>
                <a:spcPct val="83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400" b="0" u="sng" strike="noStrike" spc="-1" dirty="0">
                <a:solidFill>
                  <a:schemeClr val="dk1"/>
                </a:solidFill>
                <a:uFillTx/>
                <a:latin typeface="Marianne"/>
              </a:rPr>
              <a:t>UE bis</a:t>
            </a:r>
            <a:r>
              <a:rPr lang="fr-FR" sz="2400" b="0" strike="noStrike" spc="-1" dirty="0">
                <a:solidFill>
                  <a:schemeClr val="dk1"/>
                </a:solidFill>
                <a:latin typeface="Marianne"/>
              </a:rPr>
              <a:t> (soutien) : Présence obligatoire notée.</a:t>
            </a:r>
            <a:endParaRPr lang="fr-FR" sz="2400" b="0" strike="noStrike" spc="-1" dirty="0">
              <a:solidFill>
                <a:srgbClr val="000000"/>
              </a:solidFill>
              <a:latin typeface="Calibri"/>
            </a:endParaRPr>
          </a:p>
          <a:p>
            <a:pPr defTabSz="457200">
              <a:lnSpc>
                <a:spcPct val="100000"/>
              </a:lnSpc>
              <a:spcBef>
                <a:spcPts val="624"/>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br>
              <a:rPr sz="3200" dirty="0"/>
            </a:br>
            <a:endParaRPr lang="fr-FR" sz="32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6561EFD7-183D-9550-E8E3-5BE6C664EE7B}"/>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102520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 Box 2"/>
          <p:cNvSpPr/>
          <p:nvPr/>
        </p:nvSpPr>
        <p:spPr>
          <a:xfrm>
            <a:off x="704880" y="2298960"/>
            <a:ext cx="10777320" cy="44092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defTabSz="457200">
              <a:lnSpc>
                <a:spcPct val="100000"/>
              </a:lnSpc>
              <a:spcBef>
                <a:spcPts val="1026"/>
              </a:spcBef>
              <a:spcAft>
                <a:spcPts val="26"/>
              </a:spcAft>
              <a:tabLst>
                <a:tab pos="0" algn="l"/>
              </a:tabLst>
            </a:pPr>
            <a:endParaRPr lang="fr-FR" sz="2400" b="0" strike="noStrike" spc="-1">
              <a:solidFill>
                <a:srgbClr val="000000"/>
              </a:solidFill>
              <a:latin typeface="Calibri"/>
            </a:endParaRPr>
          </a:p>
        </p:txBody>
      </p:sp>
      <p:sp>
        <p:nvSpPr>
          <p:cNvPr id="118" name="Rectangle 1"/>
          <p:cNvSpPr/>
          <p:nvPr/>
        </p:nvSpPr>
        <p:spPr>
          <a:xfrm>
            <a:off x="873000" y="3125160"/>
            <a:ext cx="10440720" cy="100404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Lst>
            </a:pPr>
            <a:r>
              <a:rPr lang="fr-FR" sz="6000" b="1" strike="noStrike" spc="-1">
                <a:solidFill>
                  <a:srgbClr val="000000"/>
                </a:solidFill>
                <a:latin typeface="Marianne"/>
                <a:ea typeface="Noto Sans SC Regular"/>
              </a:rPr>
              <a:t>LES CONTACTS</a:t>
            </a:r>
            <a:endParaRPr lang="fr-FR" sz="6000" b="0" strike="noStrike" spc="-1">
              <a:solidFill>
                <a:srgbClr val="000000"/>
              </a:solidFill>
              <a:latin typeface="Calibri"/>
            </a:endParaRPr>
          </a:p>
        </p:txBody>
      </p:sp>
      <p:sp>
        <p:nvSpPr>
          <p:cNvPr id="2" name="Espace réservé du texte 1">
            <a:extLst>
              <a:ext uri="{FF2B5EF4-FFF2-40B4-BE49-F238E27FC236}">
                <a16:creationId xmlns:a16="http://schemas.microsoft.com/office/drawing/2014/main" id="{463FF85C-6305-F1FF-C32D-C64C73C9902F}"/>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102500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20" name="Rectangle 1"/>
          <p:cNvSpPr/>
          <p:nvPr/>
        </p:nvSpPr>
        <p:spPr>
          <a:xfrm>
            <a:off x="534960" y="2236680"/>
            <a:ext cx="10792800" cy="238428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ctr">
            <a:spAutoFit/>
          </a:bodyPr>
          <a:lstStyle/>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3200" b="1" strike="noStrike" spc="-1" dirty="0">
                <a:solidFill>
                  <a:schemeClr val="accent1"/>
                </a:solidFill>
                <a:latin typeface="Marianne"/>
                <a:ea typeface="Noto Sans SC Regular"/>
              </a:rPr>
              <a:t>LES CONTACTS : VOS ENSEIGNANTS </a:t>
            </a:r>
            <a:endParaRPr lang="fr-FR" sz="3200" b="0" strike="noStrike" spc="-1" dirty="0">
              <a:solidFill>
                <a:schemeClr val="accent1"/>
              </a:solidFill>
              <a:latin typeface="Calibri"/>
            </a:endParaRPr>
          </a:p>
          <a:p>
            <a:pPr defTabSz="457200">
              <a:lnSpc>
                <a:spcPct val="9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endParaRPr lang="fr-FR" sz="2800" b="0" strike="noStrike" spc="-1" dirty="0">
              <a:solidFill>
                <a:srgbClr val="000000"/>
              </a:solidFill>
              <a:latin typeface="Calibri"/>
            </a:endParaRPr>
          </a:p>
          <a:p>
            <a:pPr defTabSz="457200">
              <a:lnSpc>
                <a:spcPct val="100000"/>
              </a:lnSpc>
              <a:spcBef>
                <a:spcPts val="14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fr-FR" sz="2800" b="1" strike="noStrike" spc="-1" dirty="0">
                <a:solidFill>
                  <a:srgbClr val="000000"/>
                </a:solidFill>
                <a:latin typeface="Marianne"/>
                <a:ea typeface="Noto Sans SC Regular"/>
              </a:rPr>
              <a:t>Pour toutes les questions relatives à une matière</a:t>
            </a:r>
            <a:r>
              <a:rPr lang="fr-FR" sz="2800" b="0" strike="noStrike" spc="-1" dirty="0">
                <a:solidFill>
                  <a:srgbClr val="000000"/>
                </a:solidFill>
                <a:latin typeface="Marianne"/>
                <a:ea typeface="Noto Sans SC Regular"/>
              </a:rPr>
              <a:t> (précision sur le cours, etc.), contactez directement </a:t>
            </a:r>
            <a:r>
              <a:rPr lang="fr-FR" sz="2800" b="1" strike="noStrike" spc="-1" dirty="0">
                <a:solidFill>
                  <a:srgbClr val="000000"/>
                </a:solidFill>
                <a:latin typeface="Marianne"/>
                <a:ea typeface="Noto Sans SC Regular"/>
              </a:rPr>
              <a:t>l’</a:t>
            </a:r>
            <a:r>
              <a:rPr lang="fr-FR" sz="2800" b="1" strike="noStrike" spc="-1" dirty="0" err="1">
                <a:solidFill>
                  <a:srgbClr val="000000"/>
                </a:solidFill>
                <a:latin typeface="Marianne"/>
                <a:ea typeface="Noto Sans SC Regular"/>
              </a:rPr>
              <a:t>enseignant·e</a:t>
            </a:r>
            <a:r>
              <a:rPr lang="fr-FR" sz="2800" b="1" strike="noStrike" spc="-1" dirty="0">
                <a:solidFill>
                  <a:srgbClr val="000000"/>
                </a:solidFill>
                <a:latin typeface="Marianne"/>
                <a:ea typeface="Noto Sans SC Regular"/>
              </a:rPr>
              <a:t> </a:t>
            </a:r>
            <a:r>
              <a:rPr lang="fr-FR" sz="2800" b="1" strike="noStrike" spc="-1" dirty="0" err="1">
                <a:solidFill>
                  <a:srgbClr val="000000"/>
                </a:solidFill>
                <a:latin typeface="Marianne"/>
                <a:ea typeface="Noto Sans SC Regular"/>
              </a:rPr>
              <a:t>concerné·e</a:t>
            </a:r>
            <a:r>
              <a:rPr lang="fr-FR" sz="2800" b="0" strike="noStrike" spc="-1" dirty="0">
                <a:solidFill>
                  <a:srgbClr val="000000"/>
                </a:solidFill>
                <a:latin typeface="Marianne"/>
                <a:ea typeface="Noto Sans SC Regular"/>
              </a:rPr>
              <a:t>, par mail ou en cours.</a:t>
            </a:r>
            <a:endParaRPr lang="fr-FR" sz="28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09F87482-3C29-F57A-AE21-B015E90F2A4C}"/>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097310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22" name="ZoneTexte 1"/>
          <p:cNvSpPr/>
          <p:nvPr/>
        </p:nvSpPr>
        <p:spPr>
          <a:xfrm>
            <a:off x="534960" y="1442520"/>
            <a:ext cx="11120400" cy="454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90000"/>
              </a:lnSpc>
            </a:pPr>
            <a:r>
              <a:rPr lang="fr-FR" sz="2800" b="1" strike="noStrike" spc="-1" dirty="0">
                <a:solidFill>
                  <a:schemeClr val="accent1"/>
                </a:solidFill>
                <a:latin typeface="Marianne"/>
              </a:rPr>
              <a:t>LES CONTACTS : ÉTUDIANT-ES RÉFÉRENT-ES </a:t>
            </a:r>
            <a:endParaRPr lang="fr-FR" sz="2800" b="0" strike="noStrike" spc="-1" dirty="0">
              <a:solidFill>
                <a:schemeClr val="accent1"/>
              </a:solidFill>
              <a:latin typeface="Calibri"/>
            </a:endParaRPr>
          </a:p>
          <a:p>
            <a:pPr defTabSz="457200">
              <a:lnSpc>
                <a:spcPct val="90000"/>
              </a:lnSpc>
            </a:pPr>
            <a:r>
              <a:rPr lang="fr-FR" sz="2800" b="1" strike="noStrike" spc="-1" dirty="0">
                <a:solidFill>
                  <a:schemeClr val="accent1"/>
                </a:solidFill>
                <a:latin typeface="Marianne"/>
              </a:rPr>
              <a:t>(« </a:t>
            </a:r>
            <a:r>
              <a:rPr lang="fr-FR" sz="2800" b="1" strike="noStrike" spc="-1" dirty="0" err="1">
                <a:solidFill>
                  <a:schemeClr val="accent1"/>
                </a:solidFill>
                <a:latin typeface="Marianne"/>
              </a:rPr>
              <a:t>délégué-es</a:t>
            </a:r>
            <a:r>
              <a:rPr lang="fr-FR" sz="2800" b="1" strike="noStrike" spc="-1" dirty="0">
                <a:solidFill>
                  <a:schemeClr val="accent1"/>
                </a:solidFill>
                <a:latin typeface="Marianne"/>
              </a:rPr>
              <a:t> de classe »)</a:t>
            </a:r>
            <a:endParaRPr lang="fr-FR" sz="2800" b="0" strike="noStrike" spc="-1" dirty="0">
              <a:solidFill>
                <a:schemeClr val="accent1"/>
              </a:solidFill>
              <a:latin typeface="Calibri"/>
            </a:endParaRPr>
          </a:p>
          <a:p>
            <a:pPr defTabSz="457200">
              <a:lnSpc>
                <a:spcPct val="90000"/>
              </a:lnSpc>
            </a:pPr>
            <a:endParaRPr lang="fr-FR" sz="1600" b="0" strike="noStrike" spc="-1" dirty="0">
              <a:solidFill>
                <a:srgbClr val="000000"/>
              </a:solidFill>
              <a:latin typeface="Calibri"/>
            </a:endParaRPr>
          </a:p>
          <a:p>
            <a:pPr defTabSz="457200">
              <a:lnSpc>
                <a:spcPct val="100000"/>
              </a:lnSpc>
              <a:spcBef>
                <a:spcPts val="1426"/>
              </a:spcBef>
            </a:pPr>
            <a:r>
              <a:rPr lang="fr-FR" sz="2400" b="0" strike="noStrike" spc="-1" dirty="0">
                <a:solidFill>
                  <a:srgbClr val="000000"/>
                </a:solidFill>
                <a:latin typeface="Marianne"/>
                <a:ea typeface="DejaVu Sans"/>
              </a:rPr>
              <a:t>Dans chaque groupe de TD, plusieurs </a:t>
            </a:r>
            <a:r>
              <a:rPr lang="fr-FR" sz="2400" b="0" strike="noStrike" spc="-1" dirty="0" err="1">
                <a:solidFill>
                  <a:srgbClr val="000000"/>
                </a:solidFill>
                <a:latin typeface="Marianne"/>
                <a:ea typeface="DejaVu Sans"/>
              </a:rPr>
              <a:t>étudiant·es</a:t>
            </a:r>
            <a:r>
              <a:rPr lang="fr-FR" sz="2400" b="0" strike="noStrike" spc="-1" dirty="0">
                <a:solidFill>
                  <a:srgbClr val="000000"/>
                </a:solidFill>
                <a:latin typeface="Marianne"/>
                <a:ea typeface="DejaVu Sans"/>
              </a:rPr>
              <a:t> se portent volontaires pour être </a:t>
            </a:r>
            <a:r>
              <a:rPr lang="fr-FR" sz="2400" b="1" strike="noStrike" spc="-1" dirty="0">
                <a:solidFill>
                  <a:srgbClr val="000000"/>
                </a:solidFill>
                <a:latin typeface="Marianne"/>
                <a:ea typeface="DejaVu Sans"/>
              </a:rPr>
              <a:t>les relais du secrétariat</a:t>
            </a:r>
            <a:r>
              <a:rPr lang="fr-FR" sz="2400" b="0" strike="noStrike" spc="-1" dirty="0">
                <a:solidFill>
                  <a:srgbClr val="000000"/>
                </a:solidFill>
                <a:latin typeface="Marianne"/>
                <a:ea typeface="DejaVu Sans"/>
              </a:rPr>
              <a:t>.</a:t>
            </a:r>
            <a:endParaRPr lang="fr-FR" sz="2400" b="0" strike="noStrike" spc="-1" dirty="0">
              <a:solidFill>
                <a:srgbClr val="000000"/>
              </a:solidFill>
              <a:latin typeface="Calibri"/>
            </a:endParaRPr>
          </a:p>
          <a:p>
            <a:pPr defTabSz="457200">
              <a:lnSpc>
                <a:spcPct val="100000"/>
              </a:lnSpc>
              <a:spcBef>
                <a:spcPts val="1426"/>
              </a:spcBef>
            </a:pPr>
            <a:r>
              <a:rPr lang="fr-FR" sz="2400" b="0" strike="noStrike" spc="-1" dirty="0">
                <a:solidFill>
                  <a:srgbClr val="000000"/>
                </a:solidFill>
                <a:latin typeface="Marianne"/>
                <a:ea typeface="DejaVu Sans"/>
              </a:rPr>
              <a:t>Ils et elles rappellent au groupe les informations administratives importantes comme les dates d’inscription aux examens, relaient les informations sur les absences de </a:t>
            </a:r>
            <a:r>
              <a:rPr lang="fr-FR" sz="2400" b="0" strike="noStrike" spc="-1" dirty="0" err="1">
                <a:solidFill>
                  <a:srgbClr val="000000"/>
                </a:solidFill>
                <a:latin typeface="Marianne"/>
                <a:ea typeface="DejaVu Sans"/>
              </a:rPr>
              <a:t>enseignant·es</a:t>
            </a:r>
            <a:r>
              <a:rPr lang="fr-FR" sz="2400" b="0" strike="noStrike" spc="-1" dirty="0">
                <a:solidFill>
                  <a:srgbClr val="000000"/>
                </a:solidFill>
                <a:latin typeface="Marianne"/>
                <a:ea typeface="DejaVu Sans"/>
              </a:rPr>
              <a:t>, les changements de salles, etc.</a:t>
            </a:r>
            <a:endParaRPr lang="fr-FR" sz="2400" b="0" strike="noStrike" spc="-1" dirty="0">
              <a:solidFill>
                <a:srgbClr val="000000"/>
              </a:solidFill>
              <a:latin typeface="Calibri"/>
            </a:endParaRPr>
          </a:p>
          <a:p>
            <a:pPr defTabSz="457200">
              <a:lnSpc>
                <a:spcPct val="100000"/>
              </a:lnSpc>
              <a:spcBef>
                <a:spcPts val="1426"/>
              </a:spcBef>
            </a:pPr>
            <a:r>
              <a:rPr lang="fr-FR" sz="2400" b="0" strike="noStrike" spc="-1" dirty="0">
                <a:solidFill>
                  <a:srgbClr val="000000"/>
                </a:solidFill>
                <a:latin typeface="Marianne"/>
                <a:ea typeface="DejaVu Sans"/>
              </a:rPr>
              <a:t>Vous êtes libres aussi de créer un groupe </a:t>
            </a:r>
            <a:r>
              <a:rPr lang="fr-FR" sz="2400" b="0" strike="noStrike" spc="-1" dirty="0" err="1">
                <a:solidFill>
                  <a:srgbClr val="000000"/>
                </a:solidFill>
                <a:latin typeface="Marianne"/>
                <a:ea typeface="DejaVu Sans"/>
              </a:rPr>
              <a:t>Whatsapp</a:t>
            </a:r>
            <a:r>
              <a:rPr lang="fr-FR" sz="2400" b="0" strike="noStrike" spc="-1" dirty="0">
                <a:solidFill>
                  <a:srgbClr val="000000"/>
                </a:solidFill>
                <a:latin typeface="Marianne"/>
                <a:ea typeface="DejaVu Sans"/>
              </a:rPr>
              <a:t> ou Messenger propre au TD : )</a:t>
            </a:r>
            <a:endParaRPr lang="fr-FR" sz="24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9104AA68-5EFA-71C9-C12D-065DFFD9F3A0}"/>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368082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24" name="ZoneTexte 1"/>
          <p:cNvSpPr/>
          <p:nvPr/>
        </p:nvSpPr>
        <p:spPr>
          <a:xfrm>
            <a:off x="1129319" y="2111760"/>
            <a:ext cx="9712851" cy="347231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90000"/>
              </a:lnSpc>
            </a:pPr>
            <a:r>
              <a:rPr lang="fr-FR" sz="2800" b="1" strike="noStrike" spc="-1" dirty="0">
                <a:solidFill>
                  <a:schemeClr val="accent1"/>
                </a:solidFill>
                <a:latin typeface="Marianne"/>
              </a:rPr>
              <a:t>ENSEIGNANT-ES RÉFÉRENT-ES DE TD </a:t>
            </a:r>
            <a:endParaRPr lang="fr-FR" sz="2800" b="0" strike="noStrike" spc="-1" dirty="0">
              <a:solidFill>
                <a:schemeClr val="accent1"/>
              </a:solidFill>
              <a:latin typeface="Calibri"/>
            </a:endParaRPr>
          </a:p>
          <a:p>
            <a:pPr defTabSz="457200">
              <a:lnSpc>
                <a:spcPct val="90000"/>
              </a:lnSpc>
            </a:pPr>
            <a:endParaRPr lang="fr-FR" sz="1800" b="0" strike="noStrike" spc="-1" dirty="0">
              <a:solidFill>
                <a:srgbClr val="000000"/>
              </a:solidFill>
              <a:latin typeface="Calibri"/>
            </a:endParaRPr>
          </a:p>
          <a:p>
            <a:pPr marL="216000" indent="-216000" defTabSz="457200">
              <a:lnSpc>
                <a:spcPct val="100000"/>
              </a:lnSpc>
              <a:spcBef>
                <a:spcPts val="1426"/>
              </a:spcBef>
              <a:buClr>
                <a:srgbClr val="000000"/>
              </a:buClr>
              <a:buSzPct val="45000"/>
              <a:buFont typeface="Arial"/>
              <a:buChar char="●"/>
            </a:pPr>
            <a:r>
              <a:rPr lang="fr-FR" sz="2400" b="0" strike="noStrike" spc="-1" dirty="0" err="1">
                <a:solidFill>
                  <a:srgbClr val="000000"/>
                </a:solidFill>
                <a:latin typeface="Marianne"/>
                <a:ea typeface="DejaVu Sans"/>
              </a:rPr>
              <a:t>Un·e</a:t>
            </a:r>
            <a:r>
              <a:rPr lang="fr-FR" sz="2400" b="0" strike="noStrike" spc="-1" dirty="0">
                <a:solidFill>
                  <a:srgbClr val="000000"/>
                </a:solidFill>
                <a:latin typeface="Marianne"/>
                <a:ea typeface="DejaVu Sans"/>
              </a:rPr>
              <a:t> </a:t>
            </a:r>
            <a:r>
              <a:rPr lang="fr-FR" sz="2400" b="0" strike="noStrike" spc="-1" dirty="0" err="1">
                <a:solidFill>
                  <a:srgbClr val="000000"/>
                </a:solidFill>
                <a:latin typeface="Marianne"/>
                <a:ea typeface="DejaVu Sans"/>
              </a:rPr>
              <a:t>enseignant·e</a:t>
            </a:r>
            <a:r>
              <a:rPr lang="fr-FR" sz="2400" b="0" strike="noStrike" spc="-1" dirty="0">
                <a:solidFill>
                  <a:srgbClr val="000000"/>
                </a:solidFill>
                <a:latin typeface="Marianne"/>
                <a:ea typeface="DejaVu Sans"/>
              </a:rPr>
              <a:t> </a:t>
            </a:r>
            <a:r>
              <a:rPr lang="fr-FR" sz="2400" b="0" strike="noStrike" spc="-1" dirty="0" err="1">
                <a:solidFill>
                  <a:srgbClr val="000000"/>
                </a:solidFill>
                <a:latin typeface="Marianne"/>
                <a:ea typeface="DejaVu Sans"/>
              </a:rPr>
              <a:t>dédié·e</a:t>
            </a:r>
            <a:r>
              <a:rPr lang="fr-FR" sz="2400" b="0" strike="noStrike" spc="-1" dirty="0">
                <a:solidFill>
                  <a:srgbClr val="000000"/>
                </a:solidFill>
                <a:latin typeface="Marianne"/>
                <a:ea typeface="DejaVu Sans"/>
              </a:rPr>
              <a:t> par groupe de TD</a:t>
            </a:r>
            <a:endParaRPr lang="fr-FR" sz="2400" b="0" strike="noStrike" spc="-1" dirty="0">
              <a:solidFill>
                <a:srgbClr val="000000"/>
              </a:solidFill>
              <a:latin typeface="Calibri"/>
            </a:endParaRPr>
          </a:p>
          <a:p>
            <a:pPr marL="216000" indent="-216000" defTabSz="457200">
              <a:lnSpc>
                <a:spcPct val="100000"/>
              </a:lnSpc>
              <a:spcBef>
                <a:spcPts val="1426"/>
              </a:spcBef>
              <a:buClr>
                <a:srgbClr val="000000"/>
              </a:buClr>
              <a:buSzPct val="45000"/>
              <a:buFont typeface="Arial"/>
              <a:buChar char="●"/>
            </a:pPr>
            <a:r>
              <a:rPr lang="fr-FR" sz="2400" b="0" strike="noStrike" spc="-1" dirty="0">
                <a:solidFill>
                  <a:srgbClr val="000000"/>
                </a:solidFill>
                <a:latin typeface="Marianne"/>
                <a:ea typeface="DejaVu Sans"/>
              </a:rPr>
              <a:t>Relai de l’administration</a:t>
            </a:r>
            <a:endParaRPr lang="fr-FR" sz="2400" b="0" strike="noStrike" spc="-1" dirty="0">
              <a:solidFill>
                <a:srgbClr val="000000"/>
              </a:solidFill>
              <a:latin typeface="Calibri"/>
            </a:endParaRPr>
          </a:p>
          <a:p>
            <a:pPr marL="216000" indent="-216000" defTabSz="457200">
              <a:lnSpc>
                <a:spcPct val="100000"/>
              </a:lnSpc>
              <a:spcBef>
                <a:spcPts val="1426"/>
              </a:spcBef>
              <a:buClr>
                <a:srgbClr val="000000"/>
              </a:buClr>
              <a:buSzPct val="45000"/>
              <a:buFont typeface="Arial"/>
              <a:buChar char="●"/>
            </a:pPr>
            <a:r>
              <a:rPr lang="fr-FR" sz="2400" b="0" strike="noStrike" spc="-1" dirty="0">
                <a:solidFill>
                  <a:srgbClr val="000000"/>
                </a:solidFill>
                <a:latin typeface="Marianne"/>
                <a:ea typeface="DejaVu Sans"/>
              </a:rPr>
              <a:t>Conseil, réorientation, …</a:t>
            </a:r>
          </a:p>
          <a:p>
            <a:pPr marL="216000" indent="-216000" defTabSz="457200">
              <a:lnSpc>
                <a:spcPct val="100000"/>
              </a:lnSpc>
              <a:spcBef>
                <a:spcPts val="1426"/>
              </a:spcBef>
              <a:buClr>
                <a:srgbClr val="000000"/>
              </a:buClr>
              <a:buSzPct val="45000"/>
              <a:buFont typeface="Arial"/>
              <a:buChar char="●"/>
            </a:pPr>
            <a:endParaRPr lang="fr-FR" sz="2400" spc="-1" dirty="0">
              <a:solidFill>
                <a:srgbClr val="000000"/>
              </a:solidFill>
              <a:latin typeface="Marianne"/>
              <a:ea typeface="DejaVu Sans"/>
            </a:endParaRPr>
          </a:p>
          <a:p>
            <a:pPr defTabSz="457200">
              <a:lnSpc>
                <a:spcPct val="100000"/>
              </a:lnSpc>
              <a:spcBef>
                <a:spcPts val="1426"/>
              </a:spcBef>
              <a:buClr>
                <a:srgbClr val="000000"/>
              </a:buClr>
              <a:buSzPct val="45000"/>
            </a:pPr>
            <a:r>
              <a:rPr lang="fr-FR" sz="2400" b="0" strike="noStrike" spc="-1" dirty="0">
                <a:solidFill>
                  <a:srgbClr val="000000"/>
                </a:solidFill>
                <a:latin typeface="Marianne"/>
                <a:ea typeface="DejaVu Sans"/>
              </a:rPr>
              <a:t>Premier rendez-vous le 11 septembre à 10h !</a:t>
            </a:r>
            <a:endParaRPr lang="fr-FR" sz="24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AC2C2364-3326-ED98-6EF4-EDDC7249CBF8}"/>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4112532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27" name="ZoneTexte 1"/>
          <p:cNvSpPr/>
          <p:nvPr/>
        </p:nvSpPr>
        <p:spPr>
          <a:xfrm>
            <a:off x="534960" y="866520"/>
            <a:ext cx="11120400" cy="458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90000"/>
              </a:lnSpc>
            </a:pPr>
            <a:r>
              <a:rPr lang="fr-FR" sz="2800" b="1" strike="noStrike" spc="-1" dirty="0">
                <a:solidFill>
                  <a:schemeClr val="accent1"/>
                </a:solidFill>
                <a:latin typeface="Marianne"/>
              </a:rPr>
              <a:t>LE RESPONSABLE PÉDAGOGIQUE</a:t>
            </a:r>
            <a:endParaRPr lang="fr-FR" sz="2800" b="0" strike="noStrike" spc="-1" dirty="0">
              <a:solidFill>
                <a:schemeClr val="accent1"/>
              </a:solidFill>
              <a:latin typeface="Calibri"/>
            </a:endParaRPr>
          </a:p>
          <a:p>
            <a:pPr defTabSz="457200">
              <a:lnSpc>
                <a:spcPct val="90000"/>
              </a:lnSpc>
            </a:pPr>
            <a:endParaRPr lang="fr-FR" sz="1600" b="0" strike="noStrike" spc="-1" dirty="0">
              <a:solidFill>
                <a:srgbClr val="000000"/>
              </a:solidFill>
              <a:latin typeface="Calibri"/>
            </a:endParaRPr>
          </a:p>
          <a:p>
            <a:pPr defTabSz="457200">
              <a:lnSpc>
                <a:spcPct val="100000"/>
              </a:lnSpc>
              <a:spcBef>
                <a:spcPts val="1426"/>
              </a:spcBef>
              <a:spcAft>
                <a:spcPts val="26"/>
              </a:spcAft>
            </a:pPr>
            <a:r>
              <a:rPr lang="fr-FR" sz="2400" b="0" strike="noStrike" spc="-1" dirty="0">
                <a:solidFill>
                  <a:schemeClr val="dk1"/>
                </a:solidFill>
                <a:latin typeface="Marianne"/>
                <a:ea typeface="DejaVu Sans"/>
              </a:rPr>
              <a:t>Pour toutes les </a:t>
            </a:r>
            <a:r>
              <a:rPr lang="fr-FR" sz="2400" b="1" strike="noStrike" spc="-1" dirty="0">
                <a:solidFill>
                  <a:schemeClr val="dk1"/>
                </a:solidFill>
                <a:latin typeface="Marianne"/>
                <a:ea typeface="DejaVu Sans"/>
              </a:rPr>
              <a:t>questions pédagogiques:</a:t>
            </a:r>
            <a:endParaRPr lang="fr-FR" sz="2400" b="0" strike="noStrike" spc="-1" dirty="0">
              <a:solidFill>
                <a:srgbClr val="000000"/>
              </a:solidFill>
              <a:latin typeface="Calibri"/>
            </a:endParaRPr>
          </a:p>
          <a:p>
            <a:pPr marL="342900" indent="-342900" defTabSz="457200">
              <a:lnSpc>
                <a:spcPct val="100000"/>
              </a:lnSpc>
              <a:spcBef>
                <a:spcPts val="624"/>
              </a:spcBef>
              <a:spcAft>
                <a:spcPts val="26"/>
              </a:spcAft>
              <a:buFont typeface="Wingdings" panose="05000000000000000000" pitchFamily="2" charset="2"/>
              <a:buChar char="§"/>
            </a:pPr>
            <a:r>
              <a:rPr lang="fr-FR" sz="2400" b="0" strike="noStrike" spc="-1" dirty="0">
                <a:solidFill>
                  <a:schemeClr val="dk1"/>
                </a:solidFill>
                <a:latin typeface="Marianne"/>
                <a:ea typeface="DejaVu Sans"/>
              </a:rPr>
              <a:t> le suivi des études,</a:t>
            </a:r>
            <a:endParaRPr lang="fr-FR" sz="2400" b="0" strike="noStrike" spc="-1" dirty="0">
              <a:solidFill>
                <a:srgbClr val="000000"/>
              </a:solidFill>
              <a:latin typeface="Calibri"/>
            </a:endParaRPr>
          </a:p>
          <a:p>
            <a:pPr marL="342900" indent="-342900" defTabSz="457200">
              <a:lnSpc>
                <a:spcPct val="100000"/>
              </a:lnSpc>
              <a:spcBef>
                <a:spcPts val="624"/>
              </a:spcBef>
              <a:spcAft>
                <a:spcPts val="26"/>
              </a:spcAft>
              <a:buFont typeface="Wingdings" panose="05000000000000000000" pitchFamily="2" charset="2"/>
              <a:buChar char="§"/>
            </a:pPr>
            <a:r>
              <a:rPr lang="fr-FR" sz="2400" b="0" strike="noStrike" spc="-1" dirty="0">
                <a:solidFill>
                  <a:schemeClr val="dk1"/>
                </a:solidFill>
                <a:latin typeface="Marianne"/>
                <a:ea typeface="DejaVu Sans"/>
              </a:rPr>
              <a:t> les dispenses,</a:t>
            </a:r>
            <a:endParaRPr lang="fr-FR" sz="2400" b="0" strike="noStrike" spc="-1" dirty="0">
              <a:solidFill>
                <a:srgbClr val="000000"/>
              </a:solidFill>
              <a:latin typeface="Calibri"/>
            </a:endParaRPr>
          </a:p>
          <a:p>
            <a:pPr marL="342900" indent="-342900" defTabSz="457200">
              <a:lnSpc>
                <a:spcPct val="100000"/>
              </a:lnSpc>
              <a:spcBef>
                <a:spcPts val="624"/>
              </a:spcBef>
              <a:spcAft>
                <a:spcPts val="26"/>
              </a:spcAft>
              <a:buFont typeface="Wingdings" panose="05000000000000000000" pitchFamily="2" charset="2"/>
              <a:buChar char="§"/>
            </a:pPr>
            <a:r>
              <a:rPr lang="fr-FR" sz="2400" b="0" strike="noStrike" spc="-1" dirty="0">
                <a:solidFill>
                  <a:schemeClr val="dk1"/>
                </a:solidFill>
                <a:latin typeface="Marianne"/>
                <a:ea typeface="DejaVu Sans"/>
              </a:rPr>
              <a:t>la validation des acquis.</a:t>
            </a:r>
            <a:br>
              <a:rPr sz="2400" dirty="0"/>
            </a:br>
            <a:br>
              <a:rPr sz="2400" dirty="0"/>
            </a:br>
            <a:r>
              <a:rPr lang="fr-FR" sz="2400" b="1" dirty="0"/>
              <a:t>Monsieur</a:t>
            </a:r>
            <a:r>
              <a:rPr lang="fr-FR" sz="2400" dirty="0"/>
              <a:t> </a:t>
            </a:r>
            <a:r>
              <a:rPr lang="fr-FR" sz="2400" b="1" strike="noStrike" spc="-1" dirty="0" err="1">
                <a:solidFill>
                  <a:schemeClr val="dk1"/>
                </a:solidFill>
                <a:latin typeface="Marianne"/>
                <a:ea typeface="DejaVu Sans"/>
              </a:rPr>
              <a:t>Ouadia</a:t>
            </a:r>
            <a:r>
              <a:rPr lang="fr-FR" sz="2400" b="1" strike="noStrike" spc="-1" dirty="0">
                <a:solidFill>
                  <a:schemeClr val="dk1"/>
                </a:solidFill>
                <a:latin typeface="Marianne"/>
                <a:ea typeface="DejaVu Sans"/>
              </a:rPr>
              <a:t> El HANKOURI</a:t>
            </a:r>
            <a:br>
              <a:rPr sz="2400" dirty="0"/>
            </a:br>
            <a:r>
              <a:rPr lang="fr-FR" sz="2400" b="1" u="sng" strike="noStrike" spc="-1" dirty="0">
                <a:solidFill>
                  <a:schemeClr val="accent1"/>
                </a:solidFill>
                <a:uFillTx/>
                <a:latin typeface="Marianne"/>
                <a:ea typeface="DejaVu Sans"/>
              </a:rPr>
              <a:t>ouadia.el-hankouri@univ-lille.fr</a:t>
            </a:r>
            <a:endParaRPr lang="fr-FR" sz="2400" b="0" strike="noStrike" spc="-1" dirty="0">
              <a:solidFill>
                <a:schemeClr val="accent1"/>
              </a:solidFill>
              <a:latin typeface="Calibri"/>
            </a:endParaRPr>
          </a:p>
          <a:p>
            <a:pPr defTabSz="457200">
              <a:lnSpc>
                <a:spcPct val="100000"/>
              </a:lnSpc>
              <a:spcBef>
                <a:spcPts val="624"/>
              </a:spcBef>
              <a:spcAft>
                <a:spcPts val="26"/>
              </a:spcAft>
            </a:pPr>
            <a:endParaRPr lang="fr-FR" sz="2400" b="0" strike="noStrike" spc="-1" dirty="0">
              <a:solidFill>
                <a:srgbClr val="000000"/>
              </a:solidFill>
              <a:latin typeface="Calibri"/>
            </a:endParaRPr>
          </a:p>
          <a:p>
            <a:pPr marL="1828800" defTabSz="457200">
              <a:lnSpc>
                <a:spcPct val="100000"/>
              </a:lnSpc>
              <a:spcBef>
                <a:spcPts val="624"/>
              </a:spcBef>
              <a:spcAft>
                <a:spcPts val="26"/>
              </a:spcAft>
            </a:pPr>
            <a:endParaRPr lang="fr-FR" sz="2400" b="0" strike="noStrike" spc="-1" dirty="0">
              <a:solidFill>
                <a:srgbClr val="000000"/>
              </a:solidFill>
              <a:latin typeface="Calibri"/>
            </a:endParaRPr>
          </a:p>
        </p:txBody>
      </p:sp>
      <p:sp>
        <p:nvSpPr>
          <p:cNvPr id="128" name="ZoneTexte 3"/>
          <p:cNvSpPr/>
          <p:nvPr/>
        </p:nvSpPr>
        <p:spPr>
          <a:xfrm>
            <a:off x="66960" y="4608360"/>
            <a:ext cx="12123360" cy="92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defTabSz="457200">
              <a:lnSpc>
                <a:spcPct val="100000"/>
              </a:lnSpc>
              <a:spcBef>
                <a:spcPts val="825"/>
              </a:spcBef>
              <a:spcAft>
                <a:spcPts val="26"/>
              </a:spcAft>
            </a:pPr>
            <a:r>
              <a:rPr lang="fr-FR" sz="2400" b="0" strike="noStrike" spc="-1" dirty="0">
                <a:solidFill>
                  <a:schemeClr val="dk1"/>
                </a:solidFill>
                <a:latin typeface="Marianne"/>
              </a:rPr>
              <a:t>Responsable de la licence 1</a:t>
            </a:r>
            <a:endParaRPr lang="fr-FR" sz="2400" b="0" strike="noStrike" spc="-1" dirty="0">
              <a:solidFill>
                <a:srgbClr val="000000"/>
              </a:solidFill>
              <a:latin typeface="Calibri"/>
            </a:endParaRPr>
          </a:p>
          <a:p>
            <a:pPr marL="457200" defTabSz="457200">
              <a:lnSpc>
                <a:spcPct val="100000"/>
              </a:lnSpc>
              <a:spcBef>
                <a:spcPts val="825"/>
              </a:spcBef>
              <a:spcAft>
                <a:spcPts val="26"/>
              </a:spcAft>
            </a:pPr>
            <a:r>
              <a:rPr lang="fr-FR" sz="2400" b="1" strike="noStrike" spc="-1" dirty="0">
                <a:solidFill>
                  <a:schemeClr val="dk1"/>
                </a:solidFill>
                <a:latin typeface="Marianne"/>
              </a:rPr>
              <a:t>Bureau 407</a:t>
            </a:r>
            <a:endParaRPr lang="fr-FR" sz="2400" b="0" strike="noStrike" spc="-1" dirty="0">
              <a:solidFill>
                <a:srgbClr val="000000"/>
              </a:solidFill>
              <a:latin typeface="Calibri"/>
            </a:endParaRPr>
          </a:p>
        </p:txBody>
      </p:sp>
      <p:sp>
        <p:nvSpPr>
          <p:cNvPr id="129" name="ZoneTexte 6"/>
          <p:cNvSpPr/>
          <p:nvPr/>
        </p:nvSpPr>
        <p:spPr>
          <a:xfrm>
            <a:off x="-557640" y="5809680"/>
            <a:ext cx="12443040" cy="88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28800" algn="r" defTabSz="457200">
              <a:lnSpc>
                <a:spcPct val="100000"/>
              </a:lnSpc>
              <a:spcBef>
                <a:spcPts val="624"/>
              </a:spcBef>
              <a:spcAft>
                <a:spcPts val="26"/>
              </a:spcAft>
            </a:pPr>
            <a:r>
              <a:rPr lang="fr-FR" sz="2400" b="0" strike="noStrike" spc="-1">
                <a:solidFill>
                  <a:schemeClr val="dk1"/>
                </a:solidFill>
                <a:latin typeface="Marianne Light"/>
              </a:rPr>
              <a:t>Avant de prendre RDV ou de nous écrire, LIRE LA « FAQ DE LA FAC »: </a:t>
            </a:r>
            <a:endParaRPr lang="fr-FR" sz="2400" b="0" strike="noStrike" spc="-1">
              <a:solidFill>
                <a:srgbClr val="000000"/>
              </a:solidFill>
              <a:latin typeface="Calibri"/>
            </a:endParaRPr>
          </a:p>
          <a:p>
            <a:pPr marL="1828800" algn="r" defTabSz="457200">
              <a:lnSpc>
                <a:spcPct val="100000"/>
              </a:lnSpc>
              <a:spcBef>
                <a:spcPts val="624"/>
              </a:spcBef>
              <a:spcAft>
                <a:spcPts val="26"/>
              </a:spcAft>
            </a:pPr>
            <a:r>
              <a:rPr lang="fr-FR" sz="2000" b="0" u="sng" strike="noStrike" spc="-1">
                <a:solidFill>
                  <a:srgbClr val="79BAFF"/>
                </a:solidFill>
                <a:uFillTx/>
                <a:latin typeface="Marianne Light"/>
                <a:hlinkClick r:id="rId2"/>
              </a:rPr>
              <a:t>https://lcs.univ-lille.fr/les-departements/langues-etrangeres-appliquees/faq-de-la-fac</a:t>
            </a:r>
            <a:r>
              <a:rPr lang="fr-FR" sz="2000" b="0" strike="noStrike" spc="-1">
                <a:solidFill>
                  <a:schemeClr val="dk1"/>
                </a:solidFill>
                <a:latin typeface="Marianne Light"/>
              </a:rPr>
              <a:t> </a:t>
            </a:r>
            <a:endParaRPr lang="fr-FR" sz="2000" b="0" strike="noStrike" spc="-1">
              <a:solidFill>
                <a:srgbClr val="000000"/>
              </a:solidFill>
              <a:latin typeface="Calibri"/>
            </a:endParaRPr>
          </a:p>
        </p:txBody>
      </p:sp>
      <p:sp>
        <p:nvSpPr>
          <p:cNvPr id="2" name="Espace réservé du texte 1">
            <a:extLst>
              <a:ext uri="{FF2B5EF4-FFF2-40B4-BE49-F238E27FC236}">
                <a16:creationId xmlns:a16="http://schemas.microsoft.com/office/drawing/2014/main" id="{2844AFDC-8801-10F1-748F-8B4C068119EC}"/>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954414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31" name="ZoneTexte 1"/>
          <p:cNvSpPr/>
          <p:nvPr/>
        </p:nvSpPr>
        <p:spPr>
          <a:xfrm>
            <a:off x="534960" y="1195920"/>
            <a:ext cx="11120400" cy="5140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90000"/>
              </a:lnSpc>
            </a:pPr>
            <a:r>
              <a:rPr lang="fr-FR" sz="2800" b="1" strike="noStrike" spc="-1" dirty="0">
                <a:solidFill>
                  <a:schemeClr val="accent1"/>
                </a:solidFill>
                <a:latin typeface="Marianne"/>
              </a:rPr>
              <a:t>LES RESPONSABLES ADMINISTRATIFS </a:t>
            </a:r>
            <a:endParaRPr lang="fr-FR" sz="2800" b="0" strike="noStrike" spc="-1" dirty="0">
              <a:solidFill>
                <a:schemeClr val="accent1"/>
              </a:solidFill>
              <a:latin typeface="Calibri"/>
            </a:endParaRPr>
          </a:p>
          <a:p>
            <a:pPr defTabSz="457200">
              <a:lnSpc>
                <a:spcPct val="90000"/>
              </a:lnSpc>
            </a:pPr>
            <a:endParaRPr lang="fr-FR" sz="2800" b="0" strike="noStrike" spc="-1" dirty="0">
              <a:solidFill>
                <a:srgbClr val="000000"/>
              </a:solidFill>
              <a:latin typeface="Calibri"/>
            </a:endParaRPr>
          </a:p>
          <a:p>
            <a:pPr defTabSz="457200">
              <a:lnSpc>
                <a:spcPct val="100000"/>
              </a:lnSpc>
              <a:spcBef>
                <a:spcPts val="1426"/>
              </a:spcBef>
            </a:pPr>
            <a:r>
              <a:rPr lang="fr-FR" sz="2400" b="0" strike="noStrike" spc="-1" dirty="0">
                <a:solidFill>
                  <a:srgbClr val="000000"/>
                </a:solidFill>
                <a:latin typeface="Marianne"/>
              </a:rPr>
              <a:t>Pour toute </a:t>
            </a:r>
            <a:r>
              <a:rPr lang="fr-FR" sz="2400" b="1" strike="noStrike" spc="-1" dirty="0">
                <a:solidFill>
                  <a:srgbClr val="000000"/>
                </a:solidFill>
                <a:latin typeface="Marianne"/>
              </a:rPr>
              <a:t>question administrative </a:t>
            </a:r>
            <a:r>
              <a:rPr lang="fr-FR" sz="2400" b="0" strike="noStrike" spc="-1" dirty="0">
                <a:solidFill>
                  <a:srgbClr val="000000"/>
                </a:solidFill>
                <a:latin typeface="Marianne"/>
              </a:rPr>
              <a:t>:</a:t>
            </a:r>
            <a:endParaRPr lang="fr-FR" sz="2400" b="0" strike="noStrike" spc="-1" dirty="0">
              <a:solidFill>
                <a:srgbClr val="000000"/>
              </a:solidFill>
              <a:latin typeface="Calibri"/>
            </a:endParaRPr>
          </a:p>
          <a:p>
            <a:pPr marL="457200" lvl="1" indent="-216000" defTabSz="457200">
              <a:lnSpc>
                <a:spcPct val="100000"/>
              </a:lnSpc>
              <a:spcBef>
                <a:spcPts val="825"/>
              </a:spcBef>
              <a:buClr>
                <a:srgbClr val="000000"/>
              </a:buClr>
              <a:buSzPct val="45000"/>
              <a:buFont typeface="Arial"/>
              <a:buChar char="●"/>
            </a:pPr>
            <a:r>
              <a:rPr lang="fr-FR" sz="2400" b="0" strike="noStrike" spc="-1" dirty="0">
                <a:solidFill>
                  <a:srgbClr val="000000"/>
                </a:solidFill>
                <a:latin typeface="Marianne"/>
              </a:rPr>
              <a:t> choix des groupes et des options,</a:t>
            </a:r>
            <a:endParaRPr lang="fr-FR" sz="2400" b="0" strike="noStrike" spc="-1" dirty="0">
              <a:solidFill>
                <a:srgbClr val="000000"/>
              </a:solidFill>
              <a:latin typeface="Calibri"/>
            </a:endParaRPr>
          </a:p>
          <a:p>
            <a:pPr marL="457200" lvl="1" indent="-216000" defTabSz="457200">
              <a:lnSpc>
                <a:spcPct val="100000"/>
              </a:lnSpc>
              <a:spcBef>
                <a:spcPts val="825"/>
              </a:spcBef>
              <a:buClr>
                <a:srgbClr val="000000"/>
              </a:buClr>
              <a:buSzPct val="45000"/>
              <a:buFont typeface="Arial"/>
              <a:buChar char="●"/>
            </a:pPr>
            <a:r>
              <a:rPr lang="fr-FR" sz="2400" b="0" strike="noStrike" spc="-1" dirty="0">
                <a:solidFill>
                  <a:srgbClr val="000000"/>
                </a:solidFill>
                <a:latin typeface="Marianne"/>
              </a:rPr>
              <a:t> attestations de présence,</a:t>
            </a:r>
            <a:endParaRPr lang="fr-FR" sz="2400" b="0" strike="noStrike" spc="-1" dirty="0">
              <a:solidFill>
                <a:srgbClr val="000000"/>
              </a:solidFill>
              <a:latin typeface="Calibri"/>
            </a:endParaRPr>
          </a:p>
          <a:p>
            <a:pPr marL="457200" lvl="1" indent="-216000" defTabSz="457200">
              <a:lnSpc>
                <a:spcPct val="100000"/>
              </a:lnSpc>
              <a:spcBef>
                <a:spcPts val="825"/>
              </a:spcBef>
              <a:buClr>
                <a:srgbClr val="000000"/>
              </a:buClr>
              <a:buSzPct val="45000"/>
              <a:buFont typeface="Arial"/>
              <a:buChar char="●"/>
            </a:pPr>
            <a:r>
              <a:rPr lang="fr-FR" sz="2400" b="0" strike="noStrike" spc="-1" dirty="0">
                <a:solidFill>
                  <a:srgbClr val="000000"/>
                </a:solidFill>
                <a:latin typeface="Marianne"/>
              </a:rPr>
              <a:t> certificats de scolarité,</a:t>
            </a:r>
            <a:endParaRPr lang="fr-FR" sz="2400" b="0" strike="noStrike" spc="-1" dirty="0">
              <a:solidFill>
                <a:srgbClr val="000000"/>
              </a:solidFill>
              <a:latin typeface="Calibri"/>
            </a:endParaRPr>
          </a:p>
          <a:p>
            <a:pPr marL="457200" lvl="1" indent="-216000" defTabSz="457200">
              <a:lnSpc>
                <a:spcPct val="100000"/>
              </a:lnSpc>
              <a:spcBef>
                <a:spcPts val="825"/>
              </a:spcBef>
              <a:buClr>
                <a:srgbClr val="000000"/>
              </a:buClr>
              <a:buSzPct val="45000"/>
              <a:buFont typeface="Arial"/>
              <a:buChar char="●"/>
            </a:pPr>
            <a:r>
              <a:rPr lang="fr-FR" sz="2400" b="0" strike="noStrike" spc="-1" dirty="0">
                <a:solidFill>
                  <a:srgbClr val="000000"/>
                </a:solidFill>
                <a:latin typeface="Marianne"/>
              </a:rPr>
              <a:t> relevés de notes,</a:t>
            </a:r>
            <a:endParaRPr lang="fr-FR" sz="2400" b="0" strike="noStrike" spc="-1" dirty="0">
              <a:solidFill>
                <a:srgbClr val="000000"/>
              </a:solidFill>
              <a:latin typeface="Calibri"/>
            </a:endParaRPr>
          </a:p>
          <a:p>
            <a:pPr marL="457200" lvl="1" indent="-216000" defTabSz="457200">
              <a:lnSpc>
                <a:spcPct val="100000"/>
              </a:lnSpc>
              <a:spcBef>
                <a:spcPts val="825"/>
              </a:spcBef>
              <a:buClr>
                <a:srgbClr val="000000"/>
              </a:buClr>
              <a:buSzPct val="45000"/>
              <a:buFont typeface="Arial"/>
              <a:buChar char="●"/>
            </a:pPr>
            <a:r>
              <a:rPr lang="fr-FR" sz="2400" b="0" strike="noStrike" spc="-1" dirty="0">
                <a:solidFill>
                  <a:srgbClr val="000000"/>
                </a:solidFill>
                <a:latin typeface="Marianne"/>
              </a:rPr>
              <a:t> justification d’une absence à un examen, etc.</a:t>
            </a:r>
            <a:endParaRPr lang="fr-FR" sz="2400" b="0" strike="noStrike" spc="-1" dirty="0">
              <a:solidFill>
                <a:srgbClr val="000000"/>
              </a:solidFill>
              <a:latin typeface="Calibri"/>
            </a:endParaRPr>
          </a:p>
          <a:p>
            <a:pPr defTabSz="457200">
              <a:lnSpc>
                <a:spcPct val="100000"/>
              </a:lnSpc>
              <a:spcBef>
                <a:spcPts val="825"/>
              </a:spcBef>
            </a:pPr>
            <a:r>
              <a:rPr lang="fr-FR" sz="2400" b="0" strike="noStrike" spc="-1" dirty="0">
                <a:solidFill>
                  <a:srgbClr val="000000"/>
                </a:solidFill>
                <a:latin typeface="Marianne"/>
              </a:rPr>
              <a:t>Assistantes pédagogiques de Licence 1 : </a:t>
            </a:r>
            <a:r>
              <a:rPr lang="fr-FR" sz="2400" b="1" strike="noStrike" spc="-1" dirty="0">
                <a:solidFill>
                  <a:schemeClr val="accent1"/>
                </a:solidFill>
                <a:latin typeface="Marianne"/>
              </a:rPr>
              <a:t>dpt-lea-licence@univ-lille.fr</a:t>
            </a:r>
            <a:endParaRPr lang="fr-FR" sz="2400" b="0" strike="noStrike" spc="-1" dirty="0">
              <a:solidFill>
                <a:schemeClr val="accent1"/>
              </a:solidFill>
              <a:latin typeface="Calibri"/>
            </a:endParaRPr>
          </a:p>
          <a:p>
            <a:pPr defTabSz="457200">
              <a:lnSpc>
                <a:spcPct val="100000"/>
              </a:lnSpc>
              <a:spcBef>
                <a:spcPts val="1426"/>
              </a:spcBef>
            </a:pPr>
            <a:r>
              <a:rPr lang="fr-FR" sz="2400" b="1" strike="noStrike" spc="-1" dirty="0">
                <a:solidFill>
                  <a:srgbClr val="000000"/>
                </a:solidFill>
                <a:latin typeface="Marianne"/>
              </a:rPr>
              <a:t>L’accueil (4</a:t>
            </a:r>
            <a:r>
              <a:rPr lang="fr-FR" sz="2400" b="1" strike="noStrike" spc="-1" baseline="30000" dirty="0">
                <a:solidFill>
                  <a:srgbClr val="000000"/>
                </a:solidFill>
                <a:latin typeface="Marianne"/>
              </a:rPr>
              <a:t>ème</a:t>
            </a:r>
            <a:r>
              <a:rPr lang="fr-FR" sz="2400" b="1" strike="noStrike" spc="-1" dirty="0">
                <a:solidFill>
                  <a:srgbClr val="000000"/>
                </a:solidFill>
                <a:latin typeface="Marianne"/>
              </a:rPr>
              <a:t> étage) est ouvert du lundi au jeudi de 9H à 16H30 et le vendredi de 9H à 12H.</a:t>
            </a:r>
            <a:endParaRPr lang="fr-FR" sz="24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2E74B928-F755-43AB-411A-3B138D17FA99}"/>
              </a:ext>
            </a:extLst>
          </p:cNvPr>
          <p:cNvSpPr>
            <a:spLocks noGrp="1"/>
          </p:cNvSpPr>
          <p:nvPr>
            <p:ph type="body" sz="quarter" idx="10"/>
          </p:nvPr>
        </p:nvSpPr>
        <p:spPr/>
        <p:txBody>
          <a:bodyPr/>
          <a:lstStyle/>
          <a:p>
            <a:endParaRPr lang="fr-FR" dirty="0"/>
          </a:p>
        </p:txBody>
      </p:sp>
    </p:spTree>
    <p:extLst>
      <p:ext uri="{BB962C8B-B14F-4D97-AF65-F5344CB8AC3E}">
        <p14:creationId xmlns:p14="http://schemas.microsoft.com/office/powerpoint/2010/main" val="456693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33" name="ZoneTexte 1"/>
          <p:cNvSpPr/>
          <p:nvPr/>
        </p:nvSpPr>
        <p:spPr>
          <a:xfrm>
            <a:off x="534960" y="1195920"/>
            <a:ext cx="11120400" cy="59324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90000"/>
              </a:lnSpc>
            </a:pPr>
            <a:r>
              <a:rPr lang="fr-FR" sz="2800" b="1" strike="noStrike" spc="-1" dirty="0">
                <a:solidFill>
                  <a:schemeClr val="accent1"/>
                </a:solidFill>
                <a:latin typeface="Marianne"/>
              </a:rPr>
              <a:t>AMÉNAGEMENT DE PLANNING OU EXAMENS </a:t>
            </a:r>
            <a:endParaRPr lang="fr-FR" sz="2800" b="0" strike="noStrike" spc="-1" dirty="0">
              <a:solidFill>
                <a:schemeClr val="accent1"/>
              </a:solidFill>
              <a:latin typeface="Calibri"/>
            </a:endParaRPr>
          </a:p>
          <a:p>
            <a:pPr defTabSz="457200">
              <a:lnSpc>
                <a:spcPct val="20000"/>
              </a:lnSpc>
            </a:pPr>
            <a:endParaRPr lang="fr-FR" sz="3200" b="0" strike="noStrike" spc="-1" dirty="0">
              <a:solidFill>
                <a:srgbClr val="000000"/>
              </a:solidFill>
              <a:latin typeface="Calibri"/>
            </a:endParaRPr>
          </a:p>
          <a:p>
            <a:pPr defTabSz="457200">
              <a:lnSpc>
                <a:spcPct val="100000"/>
              </a:lnSpc>
              <a:spcBef>
                <a:spcPts val="1426"/>
              </a:spcBef>
            </a:pPr>
            <a:r>
              <a:rPr lang="fr-FR" sz="2400" b="0" strike="noStrike" spc="-1" dirty="0">
                <a:solidFill>
                  <a:srgbClr val="000000"/>
                </a:solidFill>
                <a:latin typeface="Marianne"/>
                <a:ea typeface="DejaVu Sans"/>
              </a:rPr>
              <a:t>En cas de situation qui vous semble nécessiter un aménagement de planning ou des examens : </a:t>
            </a:r>
            <a:r>
              <a:rPr lang="fr-FR" sz="2400" b="1" strike="noStrike" spc="-1" dirty="0">
                <a:solidFill>
                  <a:srgbClr val="000000"/>
                </a:solidFill>
                <a:latin typeface="Marianne"/>
                <a:ea typeface="DejaVu Sans"/>
              </a:rPr>
              <a:t>double cursus</a:t>
            </a:r>
            <a:r>
              <a:rPr lang="fr-FR" sz="2400" b="0" strike="noStrike" spc="-1" dirty="0">
                <a:solidFill>
                  <a:srgbClr val="000000"/>
                </a:solidFill>
                <a:latin typeface="Marianne"/>
                <a:ea typeface="DejaVu Sans"/>
              </a:rPr>
              <a:t>, </a:t>
            </a:r>
            <a:r>
              <a:rPr lang="fr-FR" sz="2400" b="1" strike="noStrike" spc="-1" dirty="0">
                <a:solidFill>
                  <a:srgbClr val="000000"/>
                </a:solidFill>
                <a:latin typeface="Marianne"/>
                <a:ea typeface="DejaVu Sans"/>
              </a:rPr>
              <a:t>handicap, maladie</a:t>
            </a:r>
            <a:r>
              <a:rPr lang="fr-FR" sz="2400" b="0" strike="noStrike" spc="-1" dirty="0">
                <a:solidFill>
                  <a:srgbClr val="000000"/>
                </a:solidFill>
                <a:latin typeface="Marianne"/>
                <a:ea typeface="DejaVu Sans"/>
              </a:rPr>
              <a:t>, si vous avez </a:t>
            </a:r>
            <a:r>
              <a:rPr lang="fr-FR" sz="2400" b="1" strike="noStrike" spc="-1" dirty="0">
                <a:solidFill>
                  <a:srgbClr val="000000"/>
                </a:solidFill>
                <a:latin typeface="Marianne"/>
                <a:ea typeface="DejaVu Sans"/>
              </a:rPr>
              <a:t>contrat de travail</a:t>
            </a:r>
            <a:r>
              <a:rPr lang="fr-FR" sz="2400" b="0" strike="noStrike" spc="-1" dirty="0">
                <a:solidFill>
                  <a:srgbClr val="000000"/>
                </a:solidFill>
                <a:latin typeface="Marianne"/>
                <a:ea typeface="DejaVu Sans"/>
              </a:rPr>
              <a:t>, si vous êtes</a:t>
            </a:r>
            <a:r>
              <a:rPr lang="fr-FR" sz="2400" b="1" strike="noStrike" spc="-1" dirty="0">
                <a:solidFill>
                  <a:srgbClr val="000000"/>
                </a:solidFill>
                <a:latin typeface="Marianne"/>
                <a:ea typeface="DejaVu Sans"/>
              </a:rPr>
              <a:t> sportif de haut niveau</a:t>
            </a:r>
            <a:r>
              <a:rPr lang="fr-FR" sz="2400" b="0" strike="noStrike" spc="-1" dirty="0">
                <a:solidFill>
                  <a:srgbClr val="000000"/>
                </a:solidFill>
                <a:latin typeface="Marianne"/>
                <a:ea typeface="DejaVu Sans"/>
              </a:rPr>
              <a:t>, ou de toute autre </a:t>
            </a:r>
            <a:r>
              <a:rPr lang="fr-FR" sz="2400" b="1" strike="noStrike" spc="-1" dirty="0">
                <a:solidFill>
                  <a:srgbClr val="000000"/>
                </a:solidFill>
                <a:latin typeface="Marianne"/>
                <a:ea typeface="DejaVu Sans"/>
              </a:rPr>
              <a:t>situation particulière (demande d’asile, </a:t>
            </a:r>
            <a:r>
              <a:rPr lang="fr-FR" sz="2400" b="1" strike="noStrike" spc="-1" dirty="0" err="1">
                <a:solidFill>
                  <a:srgbClr val="000000"/>
                </a:solidFill>
                <a:latin typeface="Marianne"/>
                <a:ea typeface="DejaVu Sans"/>
              </a:rPr>
              <a:t>étudiant·e</a:t>
            </a:r>
            <a:r>
              <a:rPr lang="fr-FR" sz="2400" b="1" strike="noStrike" spc="-1" dirty="0">
                <a:solidFill>
                  <a:srgbClr val="000000"/>
                </a:solidFill>
                <a:latin typeface="Marianne"/>
                <a:ea typeface="DejaVu Sans"/>
              </a:rPr>
              <a:t> </a:t>
            </a:r>
            <a:r>
              <a:rPr lang="fr-FR" sz="2400" b="1" strike="noStrike" spc="-1" dirty="0" err="1">
                <a:solidFill>
                  <a:srgbClr val="000000"/>
                </a:solidFill>
                <a:latin typeface="Marianne"/>
                <a:ea typeface="DejaVu Sans"/>
              </a:rPr>
              <a:t>réfugié·e</a:t>
            </a:r>
            <a:r>
              <a:rPr lang="fr-FR" sz="2400" b="1" strike="noStrike" spc="-1" dirty="0">
                <a:solidFill>
                  <a:srgbClr val="000000"/>
                </a:solidFill>
                <a:latin typeface="Marianne"/>
                <a:ea typeface="DejaVu Sans"/>
              </a:rPr>
              <a:t>, engagement citoyen et associatif, enfant(s) à charge…)</a:t>
            </a:r>
            <a:endParaRPr lang="fr-FR" sz="2400" b="0" strike="noStrike" spc="-1" dirty="0">
              <a:solidFill>
                <a:srgbClr val="000000"/>
              </a:solidFill>
              <a:latin typeface="Calibri"/>
            </a:endParaRPr>
          </a:p>
          <a:p>
            <a:pPr marL="457200" lvl="1" indent="-216000" defTabSz="457200">
              <a:lnSpc>
                <a:spcPct val="100000"/>
              </a:lnSpc>
              <a:spcBef>
                <a:spcPts val="825"/>
              </a:spcBef>
              <a:buClr>
                <a:srgbClr val="000000"/>
              </a:buClr>
              <a:buSzPct val="45000"/>
              <a:buFont typeface="Arial"/>
              <a:buChar char="●"/>
            </a:pPr>
            <a:r>
              <a:rPr lang="fr-FR" sz="2400" b="0" strike="noStrike" spc="-1" dirty="0">
                <a:solidFill>
                  <a:srgbClr val="000000"/>
                </a:solidFill>
                <a:latin typeface="Marianne"/>
                <a:ea typeface="DejaVu Sans"/>
              </a:rPr>
              <a:t> Remplissez la fiche au secrétariat</a:t>
            </a:r>
            <a:endParaRPr lang="fr-FR" sz="2400" b="0" strike="noStrike" spc="-1" dirty="0">
              <a:solidFill>
                <a:srgbClr val="000000"/>
              </a:solidFill>
              <a:latin typeface="Calibri"/>
            </a:endParaRPr>
          </a:p>
          <a:p>
            <a:pPr marL="457200" lvl="1" indent="-216000" defTabSz="457200">
              <a:lnSpc>
                <a:spcPct val="100000"/>
              </a:lnSpc>
              <a:spcBef>
                <a:spcPts val="825"/>
              </a:spcBef>
              <a:buClr>
                <a:srgbClr val="000000"/>
              </a:buClr>
              <a:buSzPct val="45000"/>
              <a:buFont typeface="Arial"/>
              <a:buChar char="●"/>
            </a:pPr>
            <a:r>
              <a:rPr lang="fr-FR" sz="2400" b="0" strike="noStrike" spc="-1" dirty="0">
                <a:solidFill>
                  <a:srgbClr val="000000"/>
                </a:solidFill>
                <a:latin typeface="Marianne"/>
                <a:ea typeface="DejaVu Sans"/>
              </a:rPr>
              <a:t> Réponse par courriel le plus rapidement possible</a:t>
            </a:r>
            <a:br>
              <a:rPr sz="2400" dirty="0"/>
            </a:br>
            <a:r>
              <a:rPr lang="fr-FR" sz="2400" b="0" strike="noStrike" spc="-1" dirty="0">
                <a:solidFill>
                  <a:srgbClr val="000000"/>
                </a:solidFill>
                <a:latin typeface="Marianne"/>
                <a:ea typeface="DejaVu Sans"/>
              </a:rPr>
              <a:t> </a:t>
            </a:r>
            <a:endParaRPr lang="fr-FR" sz="2400" b="0" strike="noStrike" spc="-1" dirty="0">
              <a:solidFill>
                <a:srgbClr val="000000"/>
              </a:solidFill>
              <a:latin typeface="Calibri"/>
            </a:endParaRPr>
          </a:p>
          <a:p>
            <a:pPr defTabSz="457200">
              <a:lnSpc>
                <a:spcPct val="100000"/>
              </a:lnSpc>
              <a:spcBef>
                <a:spcPts val="1426"/>
              </a:spcBef>
            </a:pPr>
            <a:r>
              <a:rPr lang="fr-FR" sz="2400" b="0" strike="noStrike" spc="-1" dirty="0">
                <a:solidFill>
                  <a:srgbClr val="000000"/>
                </a:solidFill>
                <a:latin typeface="Marianne"/>
                <a:ea typeface="DejaVu Sans"/>
              </a:rPr>
              <a:t>Rapprochez vous ensuite des </a:t>
            </a:r>
            <a:r>
              <a:rPr lang="fr-FR" sz="2400" b="0" strike="noStrike" spc="-1" dirty="0" err="1">
                <a:solidFill>
                  <a:srgbClr val="000000"/>
                </a:solidFill>
                <a:latin typeface="Marianne"/>
                <a:ea typeface="DejaVu Sans"/>
              </a:rPr>
              <a:t>enseignant.e.s</a:t>
            </a:r>
            <a:r>
              <a:rPr lang="fr-FR" sz="2400" b="0" strike="noStrike" spc="-1" dirty="0">
                <a:solidFill>
                  <a:srgbClr val="000000"/>
                </a:solidFill>
                <a:latin typeface="Marianne"/>
                <a:ea typeface="DejaVu Sans"/>
              </a:rPr>
              <a:t> concernés par un changement éventuel.</a:t>
            </a:r>
          </a:p>
          <a:p>
            <a:pPr defTabSz="457200">
              <a:lnSpc>
                <a:spcPct val="100000"/>
              </a:lnSpc>
              <a:spcBef>
                <a:spcPts val="1426"/>
              </a:spcBef>
            </a:pPr>
            <a:r>
              <a:rPr lang="fr-FR" sz="2400" spc="-1" dirty="0">
                <a:solidFill>
                  <a:srgbClr val="000000"/>
                </a:solidFill>
                <a:latin typeface="Marianne"/>
                <a:ea typeface="DejaVu Sans"/>
                <a:hlinkClick r:id="rId2"/>
              </a:rPr>
              <a:t>flcs-amenagement@univ-lille.fr</a:t>
            </a:r>
            <a:endParaRPr lang="fr-FR" sz="2400" spc="-1" dirty="0">
              <a:solidFill>
                <a:srgbClr val="000000"/>
              </a:solidFill>
              <a:latin typeface="Marianne"/>
              <a:ea typeface="DejaVu Sans"/>
            </a:endParaRPr>
          </a:p>
          <a:p>
            <a:pPr defTabSz="457200">
              <a:lnSpc>
                <a:spcPct val="100000"/>
              </a:lnSpc>
              <a:spcBef>
                <a:spcPts val="1426"/>
              </a:spcBef>
            </a:pPr>
            <a:endParaRPr lang="fr-FR" sz="24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913CD93B-8E00-7E3E-8AB1-0C0ED948B22A}"/>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80850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DA58A-DE34-D27D-2AFA-6B78DEB34E9D}"/>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B967E23E-F1CA-8335-D656-8B8A5F3C5131}"/>
              </a:ext>
            </a:extLst>
          </p:cNvPr>
          <p:cNvSpPr>
            <a:spLocks noGrp="1"/>
          </p:cNvSpPr>
          <p:nvPr>
            <p:ph type="subTitle" idx="1"/>
          </p:nvPr>
        </p:nvSpPr>
        <p:spPr/>
        <p:txBody>
          <a:bodyPr/>
          <a:lstStyle/>
          <a:p>
            <a:endParaRPr lang="fr-FR"/>
          </a:p>
        </p:txBody>
      </p:sp>
      <p:sp>
        <p:nvSpPr>
          <p:cNvPr id="4" name="Espace réservé du texte 3">
            <a:extLst>
              <a:ext uri="{FF2B5EF4-FFF2-40B4-BE49-F238E27FC236}">
                <a16:creationId xmlns:a16="http://schemas.microsoft.com/office/drawing/2014/main" id="{A333B477-8978-CB45-5F13-4975F9F76615}"/>
              </a:ext>
            </a:extLst>
          </p:cNvPr>
          <p:cNvSpPr>
            <a:spLocks noGrp="1"/>
          </p:cNvSpPr>
          <p:nvPr>
            <p:ph type="body" sz="quarter" idx="10"/>
          </p:nvPr>
        </p:nvSpPr>
        <p:spPr/>
        <p:txBody>
          <a:bodyPr/>
          <a:lstStyle/>
          <a:p>
            <a:endParaRPr lang="fr-FR"/>
          </a:p>
        </p:txBody>
      </p:sp>
      <p:pic>
        <p:nvPicPr>
          <p:cNvPr id="5" name="JIVE2025_PRESIDENT_V3">
            <a:hlinkClick r:id="" action="ppaction://media"/>
            <a:extLst>
              <a:ext uri="{FF2B5EF4-FFF2-40B4-BE49-F238E27FC236}">
                <a16:creationId xmlns:a16="http://schemas.microsoft.com/office/drawing/2014/main" id="{2BDF94EA-72EA-919D-0426-1FCA63DFBF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2984" y="690561"/>
            <a:ext cx="10514393" cy="5914346"/>
          </a:xfrm>
          <a:prstGeom prst="rect">
            <a:avLst/>
          </a:prstGeom>
        </p:spPr>
      </p:pic>
    </p:spTree>
    <p:extLst>
      <p:ext uri="{BB962C8B-B14F-4D97-AF65-F5344CB8AC3E}">
        <p14:creationId xmlns:p14="http://schemas.microsoft.com/office/powerpoint/2010/main" val="150888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35" name="ZoneTexte 1"/>
          <p:cNvSpPr/>
          <p:nvPr/>
        </p:nvSpPr>
        <p:spPr>
          <a:xfrm>
            <a:off x="534960" y="1195920"/>
            <a:ext cx="11120400" cy="4767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90000"/>
              </a:lnSpc>
            </a:pPr>
            <a:r>
              <a:rPr lang="fr-FR" sz="2800" b="1" strike="noStrike" spc="-1" dirty="0">
                <a:solidFill>
                  <a:schemeClr val="accent1"/>
                </a:solidFill>
                <a:latin typeface="Marianne"/>
              </a:rPr>
              <a:t>PRISE EN COMPTE DU HANDICAP</a:t>
            </a:r>
            <a:endParaRPr lang="fr-FR" sz="2800" b="0" strike="noStrike" spc="-1" dirty="0">
              <a:solidFill>
                <a:schemeClr val="accent1"/>
              </a:solidFill>
              <a:latin typeface="Calibri"/>
            </a:endParaRPr>
          </a:p>
          <a:p>
            <a:pPr defTabSz="457200">
              <a:lnSpc>
                <a:spcPct val="20000"/>
              </a:lnSpc>
            </a:pPr>
            <a:endParaRPr lang="fr-FR" sz="3200" b="0" strike="noStrike" spc="-1" dirty="0">
              <a:solidFill>
                <a:srgbClr val="000000"/>
              </a:solidFill>
              <a:latin typeface="Calibri"/>
            </a:endParaRPr>
          </a:p>
          <a:p>
            <a:pPr defTabSz="457200">
              <a:lnSpc>
                <a:spcPct val="100000"/>
              </a:lnSpc>
              <a:spcBef>
                <a:spcPts val="825"/>
              </a:spcBef>
            </a:pPr>
            <a:endParaRPr lang="fr-FR" sz="1800" b="0" strike="noStrike" spc="-1" dirty="0">
              <a:solidFill>
                <a:srgbClr val="000000"/>
              </a:solidFill>
              <a:latin typeface="Calibri"/>
            </a:endParaRPr>
          </a:p>
          <a:p>
            <a:pPr defTabSz="457200">
              <a:lnSpc>
                <a:spcPct val="100000"/>
              </a:lnSpc>
              <a:spcBef>
                <a:spcPts val="1426"/>
              </a:spcBef>
            </a:pPr>
            <a:r>
              <a:rPr lang="fr-FR" sz="2400" b="0" u="sng" strike="noStrike" spc="-1" dirty="0">
                <a:solidFill>
                  <a:srgbClr val="000000"/>
                </a:solidFill>
                <a:uFillTx/>
                <a:latin typeface="Marianne Medium"/>
                <a:ea typeface="Marianne Medium"/>
              </a:rPr>
              <a:t>Référents handicap</a:t>
            </a:r>
            <a:r>
              <a:rPr lang="fr-FR" sz="2400" b="0" strike="noStrike" spc="-1" dirty="0">
                <a:solidFill>
                  <a:srgbClr val="000000"/>
                </a:solidFill>
                <a:latin typeface="Marianne Medium"/>
                <a:ea typeface="Marianne Medium"/>
              </a:rPr>
              <a:t> : </a:t>
            </a:r>
            <a:endParaRPr lang="fr-FR" sz="2400" b="0" strike="noStrike" spc="-1" dirty="0">
              <a:solidFill>
                <a:srgbClr val="000000"/>
              </a:solidFill>
              <a:latin typeface="Calibri"/>
            </a:endParaRPr>
          </a:p>
          <a:p>
            <a:pPr defTabSz="457200">
              <a:lnSpc>
                <a:spcPct val="100000"/>
              </a:lnSpc>
              <a:spcBef>
                <a:spcPts val="1426"/>
              </a:spcBef>
            </a:pPr>
            <a:endParaRPr lang="fr-FR" sz="2400" b="0" strike="noStrike" spc="-1" dirty="0">
              <a:solidFill>
                <a:srgbClr val="000000"/>
              </a:solidFill>
              <a:latin typeface="Calibri"/>
            </a:endParaRPr>
          </a:p>
          <a:p>
            <a:pPr defTabSz="457200">
              <a:lnSpc>
                <a:spcPct val="100000"/>
              </a:lnSpc>
              <a:spcBef>
                <a:spcPts val="1426"/>
              </a:spcBef>
            </a:pPr>
            <a:r>
              <a:rPr lang="fr-FR" sz="2400" b="0" strike="noStrike" spc="-1" dirty="0">
                <a:solidFill>
                  <a:srgbClr val="000000"/>
                </a:solidFill>
                <a:latin typeface="Marianne Medium"/>
                <a:ea typeface="Marianne Medium"/>
              </a:rPr>
              <a:t>M</a:t>
            </a:r>
            <a:r>
              <a:rPr lang="fr-FR" sz="2400" spc="-1" dirty="0">
                <a:solidFill>
                  <a:srgbClr val="000000"/>
                </a:solidFill>
                <a:latin typeface="Marianne Medium"/>
                <a:ea typeface="Marianne Medium"/>
              </a:rPr>
              <a:t>elissa Paulet</a:t>
            </a:r>
            <a:endParaRPr lang="fr-FR" sz="2400" b="0" strike="noStrike" spc="-1" dirty="0">
              <a:solidFill>
                <a:srgbClr val="000000"/>
              </a:solidFill>
              <a:latin typeface="Calibri"/>
            </a:endParaRPr>
          </a:p>
          <a:p>
            <a:pPr defTabSz="457200">
              <a:lnSpc>
                <a:spcPct val="100000"/>
              </a:lnSpc>
              <a:spcBef>
                <a:spcPts val="1426"/>
              </a:spcBef>
            </a:pPr>
            <a:r>
              <a:rPr lang="fr-FR" sz="2400" b="0" i="1" u="sng" strike="noStrike" spc="-1" dirty="0">
                <a:solidFill>
                  <a:srgbClr val="79BAFF"/>
                </a:solidFill>
                <a:uFillTx/>
                <a:latin typeface="Marianne"/>
                <a:ea typeface="Marianne Medium"/>
                <a:hlinkClick r:id="rId2"/>
              </a:rPr>
              <a:t>Melissa.paulet@univ-lille.fr</a:t>
            </a:r>
            <a:endParaRPr lang="fr-FR" sz="2400" b="0" strike="noStrike" spc="-1" dirty="0">
              <a:solidFill>
                <a:srgbClr val="000000"/>
              </a:solidFill>
              <a:latin typeface="Calibri"/>
            </a:endParaRPr>
          </a:p>
          <a:p>
            <a:pPr defTabSz="457200">
              <a:lnSpc>
                <a:spcPct val="100000"/>
              </a:lnSpc>
              <a:spcBef>
                <a:spcPts val="1426"/>
              </a:spcBef>
            </a:pPr>
            <a:endParaRPr lang="fr-FR" sz="2000" b="0" strike="noStrike" spc="-1" dirty="0">
              <a:solidFill>
                <a:srgbClr val="000000"/>
              </a:solidFill>
              <a:latin typeface="Calibri"/>
            </a:endParaRPr>
          </a:p>
          <a:p>
            <a:pPr defTabSz="457200">
              <a:lnSpc>
                <a:spcPct val="100000"/>
              </a:lnSpc>
              <a:spcBef>
                <a:spcPts val="1426"/>
              </a:spcBef>
            </a:pPr>
            <a:r>
              <a:rPr lang="fr-FR" sz="2400" b="0" strike="noStrike" spc="-1" dirty="0">
                <a:solidFill>
                  <a:srgbClr val="000000"/>
                </a:solidFill>
                <a:latin typeface="Marianne Medium"/>
                <a:ea typeface="Marianne Medium"/>
              </a:rPr>
              <a:t>Sabrina Herbaut</a:t>
            </a:r>
            <a:endParaRPr lang="fr-FR" sz="2400" b="0" strike="noStrike" spc="-1" dirty="0">
              <a:solidFill>
                <a:srgbClr val="000000"/>
              </a:solidFill>
              <a:latin typeface="Calibri"/>
            </a:endParaRPr>
          </a:p>
          <a:p>
            <a:pPr defTabSz="457200">
              <a:lnSpc>
                <a:spcPct val="100000"/>
              </a:lnSpc>
              <a:spcBef>
                <a:spcPts val="1426"/>
              </a:spcBef>
            </a:pPr>
            <a:r>
              <a:rPr lang="fr-FR" sz="2400" b="0" i="1" u="sng" strike="noStrike" spc="-1" dirty="0">
                <a:solidFill>
                  <a:schemeClr val="accent1"/>
                </a:solidFill>
                <a:uFillTx/>
                <a:latin typeface="Marianne"/>
                <a:ea typeface="Marianne Medium"/>
              </a:rPr>
              <a:t>sabrina.herbaut@univ-lille.fr</a:t>
            </a:r>
            <a:endParaRPr lang="fr-FR" sz="2400" b="0" strike="noStrike" spc="-1" dirty="0">
              <a:solidFill>
                <a:schemeClr val="accent1"/>
              </a:solidFill>
              <a:latin typeface="Calibri"/>
            </a:endParaRPr>
          </a:p>
        </p:txBody>
      </p:sp>
      <p:sp>
        <p:nvSpPr>
          <p:cNvPr id="2" name="Espace réservé du texte 1">
            <a:extLst>
              <a:ext uri="{FF2B5EF4-FFF2-40B4-BE49-F238E27FC236}">
                <a16:creationId xmlns:a16="http://schemas.microsoft.com/office/drawing/2014/main" id="{3B9C43CE-D5DE-01B7-E8ED-6D30FA39015E}"/>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251885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37" name="ZoneTexte 1"/>
          <p:cNvSpPr/>
          <p:nvPr/>
        </p:nvSpPr>
        <p:spPr>
          <a:xfrm>
            <a:off x="534960" y="1195920"/>
            <a:ext cx="11120400" cy="4974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90000"/>
              </a:lnSpc>
            </a:pPr>
            <a:r>
              <a:rPr lang="fr-FR" sz="2800" b="1" strike="noStrike" spc="-1" dirty="0">
                <a:solidFill>
                  <a:schemeClr val="accent1"/>
                </a:solidFill>
                <a:latin typeface="Marianne"/>
              </a:rPr>
              <a:t>LA DIRECTION DU DÉPARTEMENT LEA</a:t>
            </a:r>
            <a:endParaRPr lang="fr-FR" sz="2800" b="0" strike="noStrike" spc="-1" dirty="0">
              <a:solidFill>
                <a:schemeClr val="accent1"/>
              </a:solidFill>
              <a:latin typeface="Calibri"/>
            </a:endParaRPr>
          </a:p>
          <a:p>
            <a:pPr defTabSz="457200">
              <a:lnSpc>
                <a:spcPct val="20000"/>
              </a:lnSpc>
            </a:pPr>
            <a:endParaRPr lang="fr-FR" sz="3200" b="0" strike="noStrike" spc="-1" dirty="0">
              <a:solidFill>
                <a:srgbClr val="000000"/>
              </a:solidFill>
              <a:latin typeface="Calibri"/>
            </a:endParaRPr>
          </a:p>
          <a:p>
            <a:pPr defTabSz="457200">
              <a:lnSpc>
                <a:spcPct val="100000"/>
              </a:lnSpc>
              <a:spcBef>
                <a:spcPts val="825"/>
              </a:spcBef>
            </a:pPr>
            <a:endParaRPr lang="fr-FR" sz="1800" b="0" strike="noStrike" spc="-1" dirty="0">
              <a:solidFill>
                <a:srgbClr val="000000"/>
              </a:solidFill>
              <a:latin typeface="Calibri"/>
            </a:endParaRPr>
          </a:p>
          <a:p>
            <a:pPr defTabSz="457200">
              <a:lnSpc>
                <a:spcPct val="100000"/>
              </a:lnSpc>
              <a:spcBef>
                <a:spcPts val="1426"/>
              </a:spcBef>
              <a:spcAft>
                <a:spcPts val="26"/>
              </a:spcAft>
            </a:pPr>
            <a:r>
              <a:rPr lang="fr-FR" sz="2400" b="0" strike="noStrike" spc="-1" dirty="0">
                <a:solidFill>
                  <a:schemeClr val="dk1"/>
                </a:solidFill>
                <a:latin typeface="Marianne"/>
                <a:ea typeface="DejaVu Sans"/>
              </a:rPr>
              <a:t>Pour toutes les autres questions, vous pouvez également contacter </a:t>
            </a:r>
            <a:br>
              <a:rPr sz="2400" dirty="0"/>
            </a:br>
            <a:r>
              <a:rPr lang="fr-FR" sz="2400" b="0" strike="noStrike" spc="-1" dirty="0">
                <a:solidFill>
                  <a:schemeClr val="dk1"/>
                </a:solidFill>
                <a:latin typeface="Marianne"/>
                <a:ea typeface="DejaVu Sans"/>
              </a:rPr>
              <a:t>la direction du département des Langues Étrangères Appliquées :</a:t>
            </a:r>
            <a:endParaRPr lang="fr-FR" sz="2400" b="0" strike="noStrike" spc="-1" dirty="0">
              <a:solidFill>
                <a:srgbClr val="000000"/>
              </a:solidFill>
              <a:latin typeface="Calibri"/>
            </a:endParaRPr>
          </a:p>
          <a:p>
            <a:pPr defTabSz="457200">
              <a:lnSpc>
                <a:spcPct val="100000"/>
              </a:lnSpc>
              <a:spcBef>
                <a:spcPts val="1426"/>
              </a:spcBef>
              <a:spcAft>
                <a:spcPts val="26"/>
              </a:spcAft>
            </a:pPr>
            <a:endParaRPr lang="fr-FR" sz="2400" b="0" strike="noStrike" spc="-1" dirty="0">
              <a:solidFill>
                <a:srgbClr val="000000"/>
              </a:solidFill>
              <a:latin typeface="Calibri"/>
            </a:endParaRPr>
          </a:p>
          <a:p>
            <a:pPr marL="216000" indent="-216000" defTabSz="457200">
              <a:lnSpc>
                <a:spcPct val="100000"/>
              </a:lnSpc>
              <a:spcBef>
                <a:spcPts val="1426"/>
              </a:spcBef>
              <a:spcAft>
                <a:spcPts val="26"/>
              </a:spcAft>
              <a:buClr>
                <a:srgbClr val="000000"/>
              </a:buClr>
              <a:buSzPct val="45000"/>
              <a:buFont typeface="Arial"/>
              <a:buChar char="●"/>
            </a:pPr>
            <a:r>
              <a:rPr lang="fr-FR" sz="2400" b="0" strike="noStrike" spc="-1" dirty="0">
                <a:solidFill>
                  <a:schemeClr val="dk1"/>
                </a:solidFill>
                <a:latin typeface="Marianne"/>
                <a:ea typeface="DejaVu Sans"/>
              </a:rPr>
              <a:t> Gervais ESSAMA-ZOH, directeur du département</a:t>
            </a:r>
            <a:endParaRPr lang="fr-FR" sz="2400" b="0" strike="noStrike" spc="-1" dirty="0">
              <a:solidFill>
                <a:srgbClr val="000000"/>
              </a:solidFill>
              <a:latin typeface="Calibri"/>
            </a:endParaRPr>
          </a:p>
          <a:p>
            <a:pPr marL="457200" defTabSz="457200">
              <a:lnSpc>
                <a:spcPct val="100000"/>
              </a:lnSpc>
              <a:spcBef>
                <a:spcPts val="825"/>
              </a:spcBef>
              <a:spcAft>
                <a:spcPts val="26"/>
              </a:spcAft>
              <a:tabLst>
                <a:tab pos="0" algn="l"/>
              </a:tabLst>
            </a:pPr>
            <a:r>
              <a:rPr lang="fr-FR" sz="2400" b="0" i="1" u="sng" strike="noStrike" spc="-1" dirty="0">
                <a:solidFill>
                  <a:srgbClr val="79BAFF"/>
                </a:solidFill>
                <a:uFillTx/>
                <a:latin typeface="Marianne"/>
                <a:ea typeface="DejaVu Sans"/>
                <a:hlinkClick r:id="rId2"/>
              </a:rPr>
              <a:t>gervais.essama-zoh@univ-lille.fr</a:t>
            </a:r>
            <a:endParaRPr lang="fr-FR" sz="2400" b="0" strike="noStrike" spc="-1" dirty="0">
              <a:solidFill>
                <a:srgbClr val="000000"/>
              </a:solidFill>
              <a:latin typeface="Calibri"/>
            </a:endParaRPr>
          </a:p>
          <a:p>
            <a:pPr marL="457200" defTabSz="457200">
              <a:lnSpc>
                <a:spcPct val="100000"/>
              </a:lnSpc>
              <a:spcBef>
                <a:spcPts val="825"/>
              </a:spcBef>
              <a:spcAft>
                <a:spcPts val="26"/>
              </a:spcAft>
              <a:tabLst>
                <a:tab pos="0" algn="l"/>
              </a:tabLst>
            </a:pPr>
            <a:endParaRPr lang="fr-FR" sz="2000" b="0" strike="noStrike" spc="-1" dirty="0">
              <a:solidFill>
                <a:srgbClr val="000000"/>
              </a:solidFill>
              <a:latin typeface="Calibri"/>
            </a:endParaRPr>
          </a:p>
          <a:p>
            <a:pPr marL="457200" indent="-216000" defTabSz="457200">
              <a:lnSpc>
                <a:spcPct val="100000"/>
              </a:lnSpc>
              <a:spcBef>
                <a:spcPts val="1426"/>
              </a:spcBef>
              <a:spcAft>
                <a:spcPts val="26"/>
              </a:spcAft>
              <a:buClr>
                <a:srgbClr val="000000"/>
              </a:buClr>
              <a:buSzPct val="45000"/>
              <a:buFont typeface="Arial"/>
              <a:buChar char="●"/>
              <a:tabLst>
                <a:tab pos="0" algn="l"/>
              </a:tabLst>
            </a:pPr>
            <a:r>
              <a:rPr lang="fr-FR" sz="2400" b="0" strike="noStrike" spc="-1" dirty="0">
                <a:solidFill>
                  <a:schemeClr val="dk1"/>
                </a:solidFill>
                <a:latin typeface="Marianne"/>
                <a:ea typeface="DejaVu Sans"/>
              </a:rPr>
              <a:t> Chrystèle CHESNEAU, responsable de l’offre de formation</a:t>
            </a:r>
            <a:endParaRPr lang="fr-FR" sz="2400" b="0" strike="noStrike" spc="-1" dirty="0">
              <a:solidFill>
                <a:srgbClr val="000000"/>
              </a:solidFill>
              <a:latin typeface="Calibri"/>
            </a:endParaRPr>
          </a:p>
          <a:p>
            <a:pPr marL="457200" defTabSz="457200">
              <a:lnSpc>
                <a:spcPct val="100000"/>
              </a:lnSpc>
              <a:spcBef>
                <a:spcPts val="825"/>
              </a:spcBef>
              <a:spcAft>
                <a:spcPts val="26"/>
              </a:spcAft>
              <a:tabLst>
                <a:tab pos="0" algn="l"/>
              </a:tabLst>
            </a:pPr>
            <a:r>
              <a:rPr lang="fr-FR" sz="2400" b="0" i="1" u="sng" strike="noStrike" spc="-1" dirty="0">
                <a:solidFill>
                  <a:srgbClr val="79BAFF"/>
                </a:solidFill>
                <a:uFillTx/>
                <a:latin typeface="Marianne"/>
                <a:ea typeface="DejaVu Sans"/>
                <a:hlinkClick r:id="rId3"/>
              </a:rPr>
              <a:t>chrystele.chesneau@univ-lille.fr</a:t>
            </a:r>
            <a:endParaRPr lang="fr-FR" sz="24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7A782B61-4355-3BE1-F18C-C4173DFF723E}"/>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24076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39" name="ZoneTexte 1"/>
          <p:cNvSpPr/>
          <p:nvPr/>
        </p:nvSpPr>
        <p:spPr>
          <a:xfrm>
            <a:off x="534960" y="650718"/>
            <a:ext cx="11120400" cy="626590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90000"/>
              </a:lnSpc>
            </a:pPr>
            <a:r>
              <a:rPr lang="fr-FR" sz="2800" b="1" strike="noStrike" spc="-1" dirty="0">
                <a:solidFill>
                  <a:schemeClr val="accent1"/>
                </a:solidFill>
                <a:latin typeface="Marianne"/>
              </a:rPr>
              <a:t>AUTRES CONTACTS</a:t>
            </a:r>
            <a:endParaRPr lang="fr-FR" sz="2800" b="0" strike="noStrike" spc="-1" dirty="0">
              <a:solidFill>
                <a:schemeClr val="accent1"/>
              </a:solidFill>
              <a:latin typeface="Calibri"/>
            </a:endParaRPr>
          </a:p>
          <a:p>
            <a:pPr defTabSz="457200">
              <a:lnSpc>
                <a:spcPct val="20000"/>
              </a:lnSpc>
            </a:pPr>
            <a:endParaRPr lang="fr-FR" sz="3200" b="0" strike="noStrike" spc="-1" dirty="0">
              <a:solidFill>
                <a:srgbClr val="000000"/>
              </a:solidFill>
              <a:latin typeface="Calibri"/>
            </a:endParaRPr>
          </a:p>
          <a:p>
            <a:pPr marL="343080" indent="-343080" defTabSz="457200">
              <a:lnSpc>
                <a:spcPct val="100000"/>
              </a:lnSpc>
              <a:spcBef>
                <a:spcPts val="1426"/>
              </a:spcBef>
              <a:buClr>
                <a:srgbClr val="000000"/>
              </a:buClr>
              <a:buFont typeface="Arial"/>
              <a:buChar char="•"/>
            </a:pPr>
            <a:r>
              <a:rPr lang="fr-FR" sz="2400" b="1" strike="noStrike" spc="-1" dirty="0">
                <a:solidFill>
                  <a:schemeClr val="dk1"/>
                </a:solidFill>
                <a:latin typeface="Marianne"/>
                <a:ea typeface="DejaVu Sans"/>
              </a:rPr>
              <a:t>Relais scolarité - Pont de Bois:</a:t>
            </a:r>
            <a:r>
              <a:rPr lang="fr-FR" sz="2400" b="0" strike="noStrike" spc="-1" dirty="0">
                <a:solidFill>
                  <a:schemeClr val="dk1"/>
                </a:solidFill>
                <a:latin typeface="Marianne"/>
                <a:ea typeface="DejaVu Sans"/>
              </a:rPr>
              <a:t> inscription administrative, frais de scolarité…</a:t>
            </a:r>
            <a:endParaRPr lang="fr-FR" sz="2400" b="0" strike="noStrike" spc="-1" dirty="0">
              <a:solidFill>
                <a:srgbClr val="000000"/>
              </a:solidFill>
              <a:latin typeface="Calibri"/>
            </a:endParaRPr>
          </a:p>
          <a:p>
            <a:pPr marL="343080" indent="-343080" defTabSz="457200">
              <a:lnSpc>
                <a:spcPct val="100000"/>
              </a:lnSpc>
              <a:spcBef>
                <a:spcPts val="1426"/>
              </a:spcBef>
              <a:buClr>
                <a:srgbClr val="000000"/>
              </a:buClr>
              <a:buFont typeface="Arial"/>
              <a:buChar char="•"/>
            </a:pPr>
            <a:r>
              <a:rPr lang="fr-FR" sz="2400" b="1" strike="noStrike" spc="-1" dirty="0">
                <a:solidFill>
                  <a:schemeClr val="dk1"/>
                </a:solidFill>
                <a:latin typeface="Marianne"/>
                <a:ea typeface="DejaVu Sans"/>
              </a:rPr>
              <a:t>Relais handicap (BVEH): </a:t>
            </a:r>
            <a:r>
              <a:rPr lang="fr-FR" sz="2400" b="0" strike="noStrike" spc="-1" dirty="0">
                <a:solidFill>
                  <a:schemeClr val="dk1"/>
                </a:solidFill>
                <a:latin typeface="Marianne"/>
                <a:ea typeface="DejaVu Sans"/>
              </a:rPr>
              <a:t>tous les jours, bureau à côté de la </a:t>
            </a:r>
            <a:r>
              <a:rPr lang="fr-FR" sz="2400" b="0" strike="noStrike" spc="-1" dirty="0" err="1">
                <a:solidFill>
                  <a:schemeClr val="dk1"/>
                </a:solidFill>
                <a:latin typeface="Marianne"/>
                <a:ea typeface="DejaVu Sans"/>
              </a:rPr>
              <a:t>cafet</a:t>
            </a:r>
            <a:r>
              <a:rPr lang="fr-FR" sz="2400" b="0" strike="noStrike" spc="-1" dirty="0">
                <a:solidFill>
                  <a:schemeClr val="dk1"/>
                </a:solidFill>
                <a:latin typeface="Marianne"/>
                <a:ea typeface="DejaVu Sans"/>
              </a:rPr>
              <a:t>’</a:t>
            </a:r>
            <a:endParaRPr lang="fr-FR" sz="2400" b="0" strike="noStrike" spc="-1" dirty="0">
              <a:solidFill>
                <a:srgbClr val="000000"/>
              </a:solidFill>
              <a:latin typeface="Calibri"/>
            </a:endParaRPr>
          </a:p>
          <a:p>
            <a:pPr marL="343080" indent="-343080" defTabSz="457200">
              <a:lnSpc>
                <a:spcPct val="100000"/>
              </a:lnSpc>
              <a:spcBef>
                <a:spcPts val="1426"/>
              </a:spcBef>
              <a:buClr>
                <a:srgbClr val="000000"/>
              </a:buClr>
              <a:buFont typeface="Arial"/>
              <a:buChar char="•"/>
            </a:pPr>
            <a:r>
              <a:rPr lang="fr-FR" sz="2400" b="1" spc="-1" dirty="0">
                <a:solidFill>
                  <a:schemeClr val="dk1"/>
                </a:solidFill>
                <a:latin typeface="Marianne"/>
                <a:ea typeface="DejaVu Sans"/>
              </a:rPr>
              <a:t>Direction de l’</a:t>
            </a:r>
            <a:r>
              <a:rPr lang="fr-FR" sz="2400" b="1" strike="noStrike" spc="-1" dirty="0">
                <a:solidFill>
                  <a:schemeClr val="dk1"/>
                </a:solidFill>
                <a:latin typeface="Marianne"/>
                <a:ea typeface="DejaVu Sans"/>
              </a:rPr>
              <a:t>Orientation - Pont de Bois </a:t>
            </a:r>
            <a:r>
              <a:rPr lang="fr-FR" sz="2400" b="0" strike="noStrike" spc="-1" dirty="0">
                <a:solidFill>
                  <a:schemeClr val="dk1"/>
                </a:solidFill>
                <a:latin typeface="Marianne"/>
                <a:ea typeface="DejaVu Sans"/>
              </a:rPr>
              <a:t>: Permanences dans la bibliothèque sur le campus Roubaix planning à consulter à la bibliothèque.</a:t>
            </a:r>
            <a:endParaRPr lang="fr-FR" sz="2400" b="0" strike="noStrike" spc="-1" dirty="0">
              <a:solidFill>
                <a:srgbClr val="000000"/>
              </a:solidFill>
              <a:latin typeface="Calibri"/>
            </a:endParaRPr>
          </a:p>
          <a:p>
            <a:pPr marL="343080" indent="-343080" defTabSz="457200">
              <a:lnSpc>
                <a:spcPct val="100000"/>
              </a:lnSpc>
              <a:spcBef>
                <a:spcPts val="1426"/>
              </a:spcBef>
              <a:buClr>
                <a:srgbClr val="000000"/>
              </a:buClr>
              <a:buFont typeface="Arial"/>
              <a:buChar char="•"/>
            </a:pPr>
            <a:r>
              <a:rPr lang="fr-FR" sz="2400" b="1" strike="noStrike" spc="-1" dirty="0">
                <a:solidFill>
                  <a:schemeClr val="dk1"/>
                </a:solidFill>
                <a:latin typeface="Marianne"/>
                <a:ea typeface="DejaVu Sans"/>
              </a:rPr>
              <a:t>SSE : </a:t>
            </a:r>
            <a:r>
              <a:rPr lang="fr-FR" sz="2400" strike="noStrike" spc="-1" dirty="0">
                <a:solidFill>
                  <a:schemeClr val="dk1"/>
                </a:solidFill>
                <a:latin typeface="Marianne"/>
                <a:ea typeface="DejaVu Sans"/>
              </a:rPr>
              <a:t>Service Universitaire de Santé Étudiante</a:t>
            </a:r>
            <a:endParaRPr lang="fr-FR" sz="2400" strike="noStrike" spc="-1" dirty="0">
              <a:solidFill>
                <a:srgbClr val="000000"/>
              </a:solidFill>
              <a:latin typeface="Calibri"/>
            </a:endParaRPr>
          </a:p>
          <a:p>
            <a:pPr marL="343080" indent="-343080" defTabSz="457200">
              <a:lnSpc>
                <a:spcPct val="100000"/>
              </a:lnSpc>
              <a:spcBef>
                <a:spcPts val="1426"/>
              </a:spcBef>
              <a:buClr>
                <a:srgbClr val="000000"/>
              </a:buClr>
              <a:buFont typeface="Arial"/>
              <a:buChar char="•"/>
            </a:pPr>
            <a:r>
              <a:rPr lang="fr-FR" sz="2400" b="1" strike="noStrike" spc="-1" dirty="0">
                <a:solidFill>
                  <a:schemeClr val="dk1"/>
                </a:solidFill>
                <a:latin typeface="Marianne"/>
                <a:ea typeface="DejaVu Sans"/>
              </a:rPr>
              <a:t>CROUS </a:t>
            </a:r>
            <a:r>
              <a:rPr lang="fr-FR" sz="2400" b="0" strike="noStrike" spc="-1" dirty="0">
                <a:solidFill>
                  <a:schemeClr val="dk1"/>
                </a:solidFill>
                <a:latin typeface="Marianne"/>
                <a:ea typeface="DejaVu Sans"/>
              </a:rPr>
              <a:t>: logement étudiant, Restaurant Universitaire (RU)</a:t>
            </a:r>
            <a:endParaRPr lang="fr-FR" sz="2400" b="0" strike="noStrike" spc="-1" dirty="0">
              <a:solidFill>
                <a:srgbClr val="000000"/>
              </a:solidFill>
              <a:latin typeface="Calibri"/>
            </a:endParaRPr>
          </a:p>
          <a:p>
            <a:pPr marL="343080" indent="-343080" defTabSz="457200">
              <a:lnSpc>
                <a:spcPct val="100000"/>
              </a:lnSpc>
              <a:spcBef>
                <a:spcPts val="1426"/>
              </a:spcBef>
              <a:buClr>
                <a:srgbClr val="000000"/>
              </a:buClr>
              <a:buFont typeface="Arial"/>
              <a:buChar char="•"/>
            </a:pPr>
            <a:r>
              <a:rPr lang="fr-FR" sz="2400" b="1" strike="noStrike" spc="-1" dirty="0">
                <a:solidFill>
                  <a:schemeClr val="dk1"/>
                </a:solidFill>
                <a:latin typeface="Marianne"/>
                <a:ea typeface="DejaVu Sans"/>
              </a:rPr>
              <a:t>SUAPS </a:t>
            </a:r>
            <a:r>
              <a:rPr lang="fr-FR" sz="2400" b="0" strike="noStrike" spc="-1" dirty="0">
                <a:solidFill>
                  <a:schemeClr val="dk1"/>
                </a:solidFill>
                <a:latin typeface="Marianne"/>
                <a:ea typeface="DejaVu Sans"/>
              </a:rPr>
              <a:t>: Service Universitaire des Activités Physiques et Sportives</a:t>
            </a:r>
            <a:endParaRPr lang="fr-FR" sz="2400" b="0" strike="noStrike" spc="-1" dirty="0">
              <a:solidFill>
                <a:srgbClr val="000000"/>
              </a:solidFill>
              <a:latin typeface="Calibri"/>
            </a:endParaRPr>
          </a:p>
          <a:p>
            <a:pPr marL="343080" indent="-343080" defTabSz="457200">
              <a:lnSpc>
                <a:spcPct val="100000"/>
              </a:lnSpc>
              <a:spcBef>
                <a:spcPts val="1426"/>
              </a:spcBef>
              <a:buClr>
                <a:srgbClr val="000000"/>
              </a:buClr>
              <a:buFont typeface="Arial"/>
              <a:buChar char="•"/>
            </a:pPr>
            <a:r>
              <a:rPr lang="fr-FR" sz="2400" b="1" strike="noStrike" spc="-1" dirty="0">
                <a:solidFill>
                  <a:schemeClr val="dk1"/>
                </a:solidFill>
                <a:latin typeface="Marianne"/>
                <a:ea typeface="DejaVu Sans"/>
              </a:rPr>
              <a:t>SRI</a:t>
            </a:r>
            <a:r>
              <a:rPr lang="fr-FR" sz="2400" b="0" strike="noStrike" spc="-1" dirty="0">
                <a:solidFill>
                  <a:schemeClr val="dk1"/>
                </a:solidFill>
                <a:latin typeface="Marianne"/>
                <a:ea typeface="DejaVu Sans"/>
              </a:rPr>
              <a:t> : Service des Relations Internationales</a:t>
            </a:r>
            <a:br>
              <a:rPr sz="2400" dirty="0"/>
            </a:br>
            <a:r>
              <a:rPr lang="fr-FR" sz="2400" b="0" strike="noStrike" spc="-1" dirty="0">
                <a:solidFill>
                  <a:schemeClr val="dk1"/>
                </a:solidFill>
                <a:latin typeface="Marianne"/>
                <a:ea typeface="DejaVu Sans"/>
              </a:rPr>
              <a:t>Permanences dans la bibliothèque sur le campus les jeudis toute la journée</a:t>
            </a:r>
            <a:endParaRPr lang="fr-FR" sz="2400" b="0" strike="noStrike" spc="-1" dirty="0">
              <a:solidFill>
                <a:srgbClr val="000000"/>
              </a:solidFill>
              <a:latin typeface="Calibri"/>
            </a:endParaRPr>
          </a:p>
        </p:txBody>
      </p:sp>
      <p:sp>
        <p:nvSpPr>
          <p:cNvPr id="140" name="ZoneTexte 2"/>
          <p:cNvSpPr/>
          <p:nvPr/>
        </p:nvSpPr>
        <p:spPr>
          <a:xfrm>
            <a:off x="-334440" y="3010680"/>
            <a:ext cx="182880" cy="367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endParaRPr lang="fr-FR" sz="1800" b="0" strike="noStrike" spc="-1">
              <a:solidFill>
                <a:schemeClr val="dk1"/>
              </a:solidFill>
              <a:latin typeface="Arial"/>
            </a:endParaRPr>
          </a:p>
        </p:txBody>
      </p:sp>
    </p:spTree>
    <p:extLst>
      <p:ext uri="{BB962C8B-B14F-4D97-AF65-F5344CB8AC3E}">
        <p14:creationId xmlns:p14="http://schemas.microsoft.com/office/powerpoint/2010/main" val="833265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CD6211C-C38D-B4D2-9D69-7243152F8B14}"/>
              </a:ext>
            </a:extLst>
          </p:cNvPr>
          <p:cNvSpPr>
            <a:spLocks noGrp="1"/>
          </p:cNvSpPr>
          <p:nvPr>
            <p:ph type="body" sz="quarter" idx="10"/>
          </p:nvPr>
        </p:nvSpPr>
        <p:spPr/>
        <p:txBody>
          <a:bodyPr/>
          <a:lstStyle/>
          <a:p>
            <a:endParaRPr lang="fr-FR"/>
          </a:p>
        </p:txBody>
      </p:sp>
      <p:sp>
        <p:nvSpPr>
          <p:cNvPr id="5" name="CustomShape 1">
            <a:extLst>
              <a:ext uri="{FF2B5EF4-FFF2-40B4-BE49-F238E27FC236}">
                <a16:creationId xmlns:a16="http://schemas.microsoft.com/office/drawing/2014/main" id="{151AF779-5547-7AA2-4566-2B03BCAFB4CB}"/>
              </a:ext>
            </a:extLst>
          </p:cNvPr>
          <p:cNvSpPr txBox="1"/>
          <p:nvPr/>
        </p:nvSpPr>
        <p:spPr>
          <a:xfrm>
            <a:off x="693761" y="1675401"/>
            <a:ext cx="9996256" cy="3507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999" tIns="44999" rIns="44999" bIns="44999" anchor="ctr">
            <a:spAutoFit/>
          </a:bodyPr>
          <a:lstStyle/>
          <a:p>
            <a:pPr>
              <a:spcBef>
                <a:spcPts val="1400"/>
              </a:spcBef>
              <a:buFont typeface="Helvetica"/>
              <a:defRPr sz="2100" b="1">
                <a:solidFill>
                  <a:srgbClr val="E96061"/>
                </a:solidFill>
                <a:latin typeface="Verdana"/>
                <a:ea typeface="Verdana"/>
                <a:cs typeface="Verdana"/>
                <a:sym typeface="Verdana"/>
              </a:defRPr>
            </a:pPr>
            <a:r>
              <a:rPr dirty="0">
                <a:solidFill>
                  <a:schemeClr val="accent1"/>
                </a:solidFill>
                <a:latin typeface="Marianne" panose="02000000000000000000" pitchFamily="50" charset="0"/>
              </a:rPr>
              <a:t>Sur le campus</a:t>
            </a:r>
          </a:p>
          <a:p>
            <a:endParaRPr lang="fr-FR" b="1" dirty="0">
              <a:latin typeface="Marianne" panose="02000000000000000000" pitchFamily="50" charset="0"/>
            </a:endParaRPr>
          </a:p>
          <a:p>
            <a:r>
              <a:rPr lang="fr-FR" b="1" dirty="0">
                <a:latin typeface="Marianne" panose="02000000000000000000" pitchFamily="50" charset="0"/>
              </a:rPr>
              <a:t>Pour les permanences santé</a:t>
            </a:r>
            <a:r>
              <a:rPr lang="fr-FR" dirty="0">
                <a:latin typeface="Marianne" panose="02000000000000000000" pitchFamily="50" charset="0"/>
              </a:rPr>
              <a:t> :</a:t>
            </a:r>
          </a:p>
          <a:p>
            <a:endParaRPr lang="fr-FR" dirty="0">
              <a:latin typeface="Marianne" panose="02000000000000000000" pitchFamily="50" charset="0"/>
            </a:endParaRPr>
          </a:p>
          <a:p>
            <a:r>
              <a:rPr lang="fr-FR" dirty="0">
                <a:latin typeface="Marianne" panose="02000000000000000000" pitchFamily="50" charset="0"/>
              </a:rPr>
              <a:t>Psychologue : 3 jours et demi par semaine - bureau 4 Rdc Bas (à côté du BVEH)</a:t>
            </a:r>
            <a:br>
              <a:rPr lang="fr-FR" dirty="0">
                <a:latin typeface="Marianne" panose="02000000000000000000" pitchFamily="50" charset="0"/>
              </a:rPr>
            </a:br>
            <a:br>
              <a:rPr lang="fr-FR" dirty="0">
                <a:latin typeface="Marianne" panose="02000000000000000000" pitchFamily="50" charset="0"/>
              </a:rPr>
            </a:br>
            <a:r>
              <a:rPr lang="fr-FR" dirty="0">
                <a:latin typeface="Marianne" panose="02000000000000000000" pitchFamily="50" charset="0"/>
              </a:rPr>
              <a:t>Infirmière : tous les jours , rez-de-chaussée (hall proche accueil et BU)</a:t>
            </a:r>
            <a:br>
              <a:rPr lang="fr-FR" dirty="0">
                <a:latin typeface="Marianne" panose="02000000000000000000" pitchFamily="50" charset="0"/>
              </a:rPr>
            </a:br>
            <a:br>
              <a:rPr lang="fr-FR" dirty="0">
                <a:latin typeface="Marianne" panose="02000000000000000000" pitchFamily="50" charset="0"/>
              </a:rPr>
            </a:br>
            <a:r>
              <a:rPr lang="fr-FR" dirty="0">
                <a:latin typeface="Marianne" panose="02000000000000000000" pitchFamily="50" charset="0"/>
              </a:rPr>
              <a:t>Contact Antenne santé de Roubaix-Tourcoing : </a:t>
            </a:r>
            <a:r>
              <a:rPr lang="fr-FR" b="1" dirty="0">
                <a:latin typeface="Marianne" panose="02000000000000000000" pitchFamily="50" charset="0"/>
              </a:rPr>
              <a:t>03 62 26 93 00 </a:t>
            </a:r>
            <a:r>
              <a:rPr lang="fr-FR" dirty="0">
                <a:latin typeface="Marianne" panose="02000000000000000000" pitchFamily="50" charset="0"/>
              </a:rPr>
              <a:t>(choix du standard : 4)</a:t>
            </a:r>
          </a:p>
          <a:p>
            <a:r>
              <a:rPr lang="fr-FR" dirty="0">
                <a:latin typeface="Marianne" panose="02000000000000000000" pitchFamily="50" charset="0"/>
              </a:rPr>
              <a:t>                          ou mail:    </a:t>
            </a:r>
            <a:r>
              <a:rPr lang="fr-FR" sz="2100" b="1" u="sng" dirty="0">
                <a:solidFill>
                  <a:srgbClr val="2A61BB"/>
                </a:solidFill>
                <a:uFill>
                  <a:solidFill>
                    <a:srgbClr val="0563C1"/>
                  </a:solidFill>
                </a:uFill>
                <a:latin typeface="Marianne" panose="02000000000000000000" pitchFamily="50" charset="0"/>
                <a:ea typeface="Verdana"/>
                <a:hlinkClick r:id="rId2">
                  <a:extLst>
                    <a:ext uri="{A12FA001-AC4F-418D-AE19-62706E023703}">
                      <ahyp:hlinkClr xmlns:ahyp="http://schemas.microsoft.com/office/drawing/2018/hyperlinkcolor" val="tx"/>
                    </a:ext>
                  </a:extLst>
                </a:hlinkClick>
              </a:rPr>
              <a:t>sse@univ-lille.fr</a:t>
            </a:r>
            <a:endParaRPr lang="fr-FR" sz="2100" b="1" u="sng" dirty="0">
              <a:solidFill>
                <a:srgbClr val="2A61BB"/>
              </a:solidFill>
              <a:uFill>
                <a:solidFill>
                  <a:srgbClr val="0563C1"/>
                </a:solidFill>
              </a:uFill>
              <a:latin typeface="Marianne" panose="02000000000000000000" pitchFamily="50" charset="0"/>
              <a:ea typeface="Verdana"/>
            </a:endParaRPr>
          </a:p>
          <a:p>
            <a:br>
              <a:rPr lang="fr-FR" dirty="0"/>
            </a:br>
            <a:endParaRPr lang="fr-FR" dirty="0">
              <a:effectLst/>
            </a:endParaRPr>
          </a:p>
        </p:txBody>
      </p:sp>
    </p:spTree>
    <p:extLst>
      <p:ext uri="{BB962C8B-B14F-4D97-AF65-F5344CB8AC3E}">
        <p14:creationId xmlns:p14="http://schemas.microsoft.com/office/powerpoint/2010/main" val="1524784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F698F9-0C05-69BA-2F41-FC71542241BA}"/>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0FBE991A-016B-2EAF-13AF-4E5EB6AD1617}"/>
              </a:ext>
            </a:extLst>
          </p:cNvPr>
          <p:cNvSpPr>
            <a:spLocks noGrp="1"/>
          </p:cNvSpPr>
          <p:nvPr>
            <p:ph type="subTitle" idx="1"/>
          </p:nvPr>
        </p:nvSpPr>
        <p:spPr/>
        <p:txBody>
          <a:bodyPr/>
          <a:lstStyle/>
          <a:p>
            <a:endParaRPr lang="fr-FR"/>
          </a:p>
        </p:txBody>
      </p:sp>
      <p:sp>
        <p:nvSpPr>
          <p:cNvPr id="4" name="Espace réservé du texte 3">
            <a:extLst>
              <a:ext uri="{FF2B5EF4-FFF2-40B4-BE49-F238E27FC236}">
                <a16:creationId xmlns:a16="http://schemas.microsoft.com/office/drawing/2014/main" id="{7BB8930E-D52B-CC23-978F-0BE5A444804C}"/>
              </a:ext>
            </a:extLst>
          </p:cNvPr>
          <p:cNvSpPr>
            <a:spLocks noGrp="1"/>
          </p:cNvSpPr>
          <p:nvPr>
            <p:ph type="body" sz="quarter" idx="10"/>
          </p:nvPr>
        </p:nvSpPr>
        <p:spPr/>
        <p:txBody>
          <a:bodyPr/>
          <a:lstStyle/>
          <a:p>
            <a:endParaRPr lang="fr-FR"/>
          </a:p>
        </p:txBody>
      </p:sp>
      <p:pic>
        <p:nvPicPr>
          <p:cNvPr id="6" name="Image 5" descr="Une image contenant habits, personne, capture d’écran, texte&#10;&#10;Le contenu généré par l’IA peut être incorrect.">
            <a:extLst>
              <a:ext uri="{FF2B5EF4-FFF2-40B4-BE49-F238E27FC236}">
                <a16:creationId xmlns:a16="http://schemas.microsoft.com/office/drawing/2014/main" id="{1CA86202-11B2-5B12-F5B9-A546C75F266D}"/>
              </a:ext>
            </a:extLst>
          </p:cNvPr>
          <p:cNvPicPr>
            <a:picLocks noChangeAspect="1"/>
          </p:cNvPicPr>
          <p:nvPr/>
        </p:nvPicPr>
        <p:blipFill>
          <a:blip r:embed="rId2"/>
          <a:stretch>
            <a:fillRect/>
          </a:stretch>
        </p:blipFill>
        <p:spPr>
          <a:xfrm>
            <a:off x="904240" y="695959"/>
            <a:ext cx="9144000" cy="5143500"/>
          </a:xfrm>
          <a:prstGeom prst="rect">
            <a:avLst/>
          </a:prstGeom>
        </p:spPr>
      </p:pic>
    </p:spTree>
    <p:extLst>
      <p:ext uri="{BB962C8B-B14F-4D97-AF65-F5344CB8AC3E}">
        <p14:creationId xmlns:p14="http://schemas.microsoft.com/office/powerpoint/2010/main" val="23760459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245888-BE30-2063-72B4-A909D12DDCEE}"/>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517A0CCC-BF03-0816-6CCC-51DFB3ECCA0F}"/>
              </a:ext>
            </a:extLst>
          </p:cNvPr>
          <p:cNvSpPr>
            <a:spLocks noGrp="1"/>
          </p:cNvSpPr>
          <p:nvPr>
            <p:ph type="subTitle" idx="1"/>
          </p:nvPr>
        </p:nvSpPr>
        <p:spPr/>
        <p:txBody>
          <a:bodyPr/>
          <a:lstStyle/>
          <a:p>
            <a:endParaRPr lang="fr-FR"/>
          </a:p>
        </p:txBody>
      </p:sp>
      <p:sp>
        <p:nvSpPr>
          <p:cNvPr id="4" name="Espace réservé du texte 3">
            <a:extLst>
              <a:ext uri="{FF2B5EF4-FFF2-40B4-BE49-F238E27FC236}">
                <a16:creationId xmlns:a16="http://schemas.microsoft.com/office/drawing/2014/main" id="{BAA31CE1-7D06-84A9-B839-41429DE8FFC9}"/>
              </a:ext>
            </a:extLst>
          </p:cNvPr>
          <p:cNvSpPr>
            <a:spLocks noGrp="1"/>
          </p:cNvSpPr>
          <p:nvPr>
            <p:ph type="body" sz="quarter" idx="10"/>
          </p:nvPr>
        </p:nvSpPr>
        <p:spPr/>
        <p:txBody>
          <a:bodyPr/>
          <a:lstStyle/>
          <a:p>
            <a:endParaRPr lang="fr-FR"/>
          </a:p>
        </p:txBody>
      </p:sp>
      <p:pic>
        <p:nvPicPr>
          <p:cNvPr id="6" name="Image 5" descr="Une image contenant texte, capture d’écran, Police, ligne&#10;&#10;Le contenu généré par l’IA peut être incorrect.">
            <a:extLst>
              <a:ext uri="{FF2B5EF4-FFF2-40B4-BE49-F238E27FC236}">
                <a16:creationId xmlns:a16="http://schemas.microsoft.com/office/drawing/2014/main" id="{54C02FC1-E889-8354-E9F9-4C7245AE0555}"/>
              </a:ext>
            </a:extLst>
          </p:cNvPr>
          <p:cNvPicPr>
            <a:picLocks noChangeAspect="1"/>
          </p:cNvPicPr>
          <p:nvPr/>
        </p:nvPicPr>
        <p:blipFill>
          <a:blip r:embed="rId2"/>
          <a:stretch>
            <a:fillRect/>
          </a:stretch>
        </p:blipFill>
        <p:spPr>
          <a:xfrm>
            <a:off x="904240" y="695958"/>
            <a:ext cx="10697734" cy="6017475"/>
          </a:xfrm>
          <a:prstGeom prst="rect">
            <a:avLst/>
          </a:prstGeom>
        </p:spPr>
      </p:pic>
    </p:spTree>
    <p:extLst>
      <p:ext uri="{BB962C8B-B14F-4D97-AF65-F5344CB8AC3E}">
        <p14:creationId xmlns:p14="http://schemas.microsoft.com/office/powerpoint/2010/main" val="26013960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245888-BE30-2063-72B4-A909D12DDCEE}"/>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517A0CCC-BF03-0816-6CCC-51DFB3ECCA0F}"/>
              </a:ext>
            </a:extLst>
          </p:cNvPr>
          <p:cNvSpPr>
            <a:spLocks noGrp="1"/>
          </p:cNvSpPr>
          <p:nvPr>
            <p:ph type="subTitle" idx="1"/>
          </p:nvPr>
        </p:nvSpPr>
        <p:spPr/>
        <p:txBody>
          <a:bodyPr/>
          <a:lstStyle/>
          <a:p>
            <a:endParaRPr lang="fr-FR"/>
          </a:p>
        </p:txBody>
      </p:sp>
      <p:sp>
        <p:nvSpPr>
          <p:cNvPr id="4" name="Espace réservé du texte 3">
            <a:extLst>
              <a:ext uri="{FF2B5EF4-FFF2-40B4-BE49-F238E27FC236}">
                <a16:creationId xmlns:a16="http://schemas.microsoft.com/office/drawing/2014/main" id="{BAA31CE1-7D06-84A9-B839-41429DE8FFC9}"/>
              </a:ext>
            </a:extLst>
          </p:cNvPr>
          <p:cNvSpPr>
            <a:spLocks noGrp="1"/>
          </p:cNvSpPr>
          <p:nvPr>
            <p:ph type="body" sz="quarter" idx="10"/>
          </p:nvPr>
        </p:nvSpPr>
        <p:spPr/>
        <p:txBody>
          <a:bodyPr/>
          <a:lstStyle/>
          <a:p>
            <a:endParaRPr lang="fr-FR"/>
          </a:p>
        </p:txBody>
      </p:sp>
      <p:pic>
        <p:nvPicPr>
          <p:cNvPr id="7" name="Image 6" descr="Une image contenant texte, capture d’écran&#10;&#10;Le contenu généré par l’IA peut être incorrect.">
            <a:extLst>
              <a:ext uri="{FF2B5EF4-FFF2-40B4-BE49-F238E27FC236}">
                <a16:creationId xmlns:a16="http://schemas.microsoft.com/office/drawing/2014/main" id="{ED270A8D-DA61-41DE-785C-C38BD98CC2FE}"/>
              </a:ext>
            </a:extLst>
          </p:cNvPr>
          <p:cNvPicPr>
            <a:picLocks noChangeAspect="1"/>
          </p:cNvPicPr>
          <p:nvPr/>
        </p:nvPicPr>
        <p:blipFill>
          <a:blip r:embed="rId2"/>
          <a:stretch>
            <a:fillRect/>
          </a:stretch>
        </p:blipFill>
        <p:spPr>
          <a:xfrm>
            <a:off x="584432" y="597192"/>
            <a:ext cx="10883317" cy="6121866"/>
          </a:xfrm>
          <a:prstGeom prst="rect">
            <a:avLst/>
          </a:prstGeom>
        </p:spPr>
      </p:pic>
    </p:spTree>
    <p:extLst>
      <p:ext uri="{BB962C8B-B14F-4D97-AF65-F5344CB8AC3E}">
        <p14:creationId xmlns:p14="http://schemas.microsoft.com/office/powerpoint/2010/main" val="702767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245888-BE30-2063-72B4-A909D12DDCEE}"/>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517A0CCC-BF03-0816-6CCC-51DFB3ECCA0F}"/>
              </a:ext>
            </a:extLst>
          </p:cNvPr>
          <p:cNvSpPr>
            <a:spLocks noGrp="1"/>
          </p:cNvSpPr>
          <p:nvPr>
            <p:ph type="subTitle" idx="1"/>
          </p:nvPr>
        </p:nvSpPr>
        <p:spPr/>
        <p:txBody>
          <a:bodyPr/>
          <a:lstStyle/>
          <a:p>
            <a:endParaRPr lang="fr-FR"/>
          </a:p>
        </p:txBody>
      </p:sp>
      <p:sp>
        <p:nvSpPr>
          <p:cNvPr id="4" name="Espace réservé du texte 3">
            <a:extLst>
              <a:ext uri="{FF2B5EF4-FFF2-40B4-BE49-F238E27FC236}">
                <a16:creationId xmlns:a16="http://schemas.microsoft.com/office/drawing/2014/main" id="{BAA31CE1-7D06-84A9-B839-41429DE8FFC9}"/>
              </a:ext>
            </a:extLst>
          </p:cNvPr>
          <p:cNvSpPr>
            <a:spLocks noGrp="1"/>
          </p:cNvSpPr>
          <p:nvPr>
            <p:ph type="body" sz="quarter" idx="10"/>
          </p:nvPr>
        </p:nvSpPr>
        <p:spPr/>
        <p:txBody>
          <a:bodyPr/>
          <a:lstStyle/>
          <a:p>
            <a:endParaRPr lang="fr-FR"/>
          </a:p>
        </p:txBody>
      </p:sp>
      <p:pic>
        <p:nvPicPr>
          <p:cNvPr id="6" name="Image 5" descr="Une image contenant texte, habits, ciel, capture d’écran&#10;&#10;Le contenu généré par l’IA peut être incorrect.">
            <a:extLst>
              <a:ext uri="{FF2B5EF4-FFF2-40B4-BE49-F238E27FC236}">
                <a16:creationId xmlns:a16="http://schemas.microsoft.com/office/drawing/2014/main" id="{9DFA29D6-73E0-246E-4068-DD85C913411F}"/>
              </a:ext>
            </a:extLst>
          </p:cNvPr>
          <p:cNvPicPr>
            <a:picLocks noChangeAspect="1"/>
          </p:cNvPicPr>
          <p:nvPr/>
        </p:nvPicPr>
        <p:blipFill>
          <a:blip r:embed="rId2"/>
          <a:stretch>
            <a:fillRect/>
          </a:stretch>
        </p:blipFill>
        <p:spPr>
          <a:xfrm>
            <a:off x="693489" y="622357"/>
            <a:ext cx="10749093" cy="6046365"/>
          </a:xfrm>
          <a:prstGeom prst="rect">
            <a:avLst/>
          </a:prstGeom>
        </p:spPr>
      </p:pic>
    </p:spTree>
    <p:extLst>
      <p:ext uri="{BB962C8B-B14F-4D97-AF65-F5344CB8AC3E}">
        <p14:creationId xmlns:p14="http://schemas.microsoft.com/office/powerpoint/2010/main" val="945503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8A3A52-DFDE-2ADB-11B9-0958AAB79CE7}"/>
              </a:ext>
            </a:extLst>
          </p:cNvPr>
          <p:cNvSpPr>
            <a:spLocks noGrp="1"/>
          </p:cNvSpPr>
          <p:nvPr>
            <p:ph type="ctrTitle"/>
          </p:nvPr>
        </p:nvSpPr>
        <p:spPr>
          <a:xfrm>
            <a:off x="904240" y="1371600"/>
            <a:ext cx="9144000" cy="675641"/>
          </a:xfrm>
        </p:spPr>
        <p:txBody>
          <a:bodyPr/>
          <a:lstStyle/>
          <a:p>
            <a:r>
              <a:rPr lang="fr-FR" dirty="0"/>
              <a:t>Relations Internationales</a:t>
            </a:r>
          </a:p>
        </p:txBody>
      </p:sp>
      <p:sp>
        <p:nvSpPr>
          <p:cNvPr id="3" name="Sous-titre 2">
            <a:extLst>
              <a:ext uri="{FF2B5EF4-FFF2-40B4-BE49-F238E27FC236}">
                <a16:creationId xmlns:a16="http://schemas.microsoft.com/office/drawing/2014/main" id="{B0703C9A-9B4D-D0EB-851D-FADE8AD9D499}"/>
              </a:ext>
            </a:extLst>
          </p:cNvPr>
          <p:cNvSpPr>
            <a:spLocks noGrp="1"/>
          </p:cNvSpPr>
          <p:nvPr>
            <p:ph type="subTitle" idx="1"/>
          </p:nvPr>
        </p:nvSpPr>
        <p:spPr>
          <a:xfrm>
            <a:off x="979741" y="2347106"/>
            <a:ext cx="9144000" cy="2224508"/>
          </a:xfrm>
        </p:spPr>
        <p:txBody>
          <a:bodyPr/>
          <a:lstStyle/>
          <a:p>
            <a:r>
              <a:rPr lang="fr-FR" dirty="0"/>
              <a:t>Lundi 20 octobre à 12h30 – Amphi 1</a:t>
            </a:r>
          </a:p>
          <a:p>
            <a:r>
              <a:rPr lang="fr-FR" dirty="0"/>
              <a:t>Réunion d’informations sur les mobilités internationales </a:t>
            </a:r>
          </a:p>
          <a:p>
            <a:endParaRPr lang="fr-FR" dirty="0"/>
          </a:p>
          <a:p>
            <a:r>
              <a:rPr lang="fr-FR" sz="2400" b="0" strike="noStrike" spc="-1" dirty="0">
                <a:solidFill>
                  <a:schemeClr val="dk1"/>
                </a:solidFill>
                <a:latin typeface="Marianne"/>
                <a:ea typeface="DejaVu Sans"/>
              </a:rPr>
              <a:t>Permanences dans la bibliothèque sur le campus les jeudis toute la journée</a:t>
            </a:r>
          </a:p>
          <a:p>
            <a:endParaRPr lang="fr-FR" spc="-1" dirty="0">
              <a:solidFill>
                <a:schemeClr val="dk1"/>
              </a:solidFill>
              <a:latin typeface="Marianne"/>
              <a:ea typeface="DejaVu Sans"/>
            </a:endParaRPr>
          </a:p>
          <a:p>
            <a:r>
              <a:rPr lang="fr-FR" b="0" dirty="0">
                <a:latin typeface="Marianne" panose="02000000000000000000" pitchFamily="50" charset="0"/>
              </a:rPr>
              <a:t>flcs-ri@univ-lille.fr</a:t>
            </a:r>
            <a:endParaRPr lang="fr-FR" sz="2400" b="0" strike="noStrike" spc="-1" dirty="0">
              <a:solidFill>
                <a:schemeClr val="dk1"/>
              </a:solidFill>
              <a:latin typeface="Marianne"/>
              <a:ea typeface="DejaVu Sans"/>
            </a:endParaRPr>
          </a:p>
          <a:p>
            <a:endParaRPr lang="fr-FR" spc="-1" dirty="0">
              <a:solidFill>
                <a:schemeClr val="dk1"/>
              </a:solidFill>
              <a:latin typeface="Marianne"/>
              <a:ea typeface="DejaVu Sans"/>
            </a:endParaRPr>
          </a:p>
          <a:p>
            <a:endParaRPr lang="fr-FR" dirty="0"/>
          </a:p>
        </p:txBody>
      </p:sp>
      <p:sp>
        <p:nvSpPr>
          <p:cNvPr id="4" name="Espace réservé du texte 3">
            <a:extLst>
              <a:ext uri="{FF2B5EF4-FFF2-40B4-BE49-F238E27FC236}">
                <a16:creationId xmlns:a16="http://schemas.microsoft.com/office/drawing/2014/main" id="{A84C7CE3-6747-1AC4-22B4-6273C19FF29B}"/>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7389742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42" name="ZoneTexte 1"/>
          <p:cNvSpPr/>
          <p:nvPr/>
        </p:nvSpPr>
        <p:spPr>
          <a:xfrm>
            <a:off x="267480" y="1253520"/>
            <a:ext cx="11655360" cy="522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90000"/>
              </a:lnSpc>
            </a:pPr>
            <a:r>
              <a:rPr lang="fr-FR" sz="2800" b="1" strike="noStrike" spc="-1" dirty="0">
                <a:solidFill>
                  <a:schemeClr val="accent1"/>
                </a:solidFill>
                <a:latin typeface="Marianne"/>
              </a:rPr>
              <a:t>LES SERVICES DE L’UNIVERSITÉ : AIDE ET ACCOMPAGNEMENT</a:t>
            </a:r>
            <a:endParaRPr lang="fr-FR" sz="2800" b="0" strike="noStrike" spc="-1" dirty="0">
              <a:solidFill>
                <a:schemeClr val="accent1"/>
              </a:solidFill>
              <a:latin typeface="Calibri"/>
            </a:endParaRPr>
          </a:p>
          <a:p>
            <a:pPr defTabSz="457200">
              <a:lnSpc>
                <a:spcPct val="20000"/>
              </a:lnSpc>
            </a:pPr>
            <a:endParaRPr lang="fr-FR" sz="3200" b="0" strike="noStrike" spc="-1" dirty="0">
              <a:solidFill>
                <a:srgbClr val="000000"/>
              </a:solidFill>
              <a:latin typeface="Calibri"/>
            </a:endParaRPr>
          </a:p>
          <a:p>
            <a:pPr defTabSz="457200">
              <a:lnSpc>
                <a:spcPct val="30000"/>
              </a:lnSpc>
            </a:pPr>
            <a:endParaRPr lang="fr-FR" sz="2800" b="0" strike="noStrike" spc="-1" dirty="0">
              <a:solidFill>
                <a:srgbClr val="000000"/>
              </a:solidFill>
              <a:latin typeface="Calibri"/>
            </a:endParaRPr>
          </a:p>
          <a:p>
            <a:pPr defTabSz="457200">
              <a:lnSpc>
                <a:spcPct val="100000"/>
              </a:lnSpc>
              <a:spcBef>
                <a:spcPts val="1426"/>
              </a:spcBef>
            </a:pPr>
            <a:r>
              <a:rPr lang="fr-FR" sz="2400" b="0" strike="noStrike" spc="-1" dirty="0">
                <a:solidFill>
                  <a:schemeClr val="dk1"/>
                </a:solidFill>
                <a:latin typeface="Marianne"/>
                <a:ea typeface="DejaVu Sans"/>
              </a:rPr>
              <a:t>Aide sociale et matérielle : </a:t>
            </a:r>
            <a:br>
              <a:rPr sz="2400" dirty="0"/>
            </a:br>
            <a:r>
              <a:rPr lang="fr-FR" sz="2400" b="0" i="1" u="sng" strike="noStrike" spc="-1" dirty="0">
                <a:solidFill>
                  <a:srgbClr val="79BAFF"/>
                </a:solidFill>
                <a:uFillTx/>
                <a:latin typeface="Marianne"/>
                <a:ea typeface="DejaVu Sans"/>
                <a:hlinkClick r:id="rId2"/>
              </a:rPr>
              <a:t>https://www.univ-lille.fr/vie-des-campus/bourses-aides-financieres-et-materielles</a:t>
            </a:r>
            <a:r>
              <a:rPr lang="fr-FR" sz="2400" b="0" i="1" strike="noStrike" spc="-1" dirty="0">
                <a:solidFill>
                  <a:srgbClr val="30A68C"/>
                </a:solidFill>
                <a:latin typeface="Marianne"/>
                <a:ea typeface="DejaVu Sans"/>
              </a:rPr>
              <a:t> </a:t>
            </a:r>
            <a:endParaRPr lang="fr-FR" sz="2400" b="0" strike="noStrike" spc="-1" dirty="0">
              <a:solidFill>
                <a:srgbClr val="000000"/>
              </a:solidFill>
              <a:latin typeface="Calibri"/>
            </a:endParaRPr>
          </a:p>
          <a:p>
            <a:pPr defTabSz="457200">
              <a:lnSpc>
                <a:spcPct val="100000"/>
              </a:lnSpc>
              <a:spcBef>
                <a:spcPts val="1426"/>
              </a:spcBef>
            </a:pPr>
            <a:endParaRPr lang="fr-FR" sz="2400" b="0" strike="noStrike" spc="-1" dirty="0">
              <a:solidFill>
                <a:srgbClr val="000000"/>
              </a:solidFill>
              <a:latin typeface="Calibri"/>
            </a:endParaRPr>
          </a:p>
          <a:p>
            <a:pPr defTabSz="457200">
              <a:lnSpc>
                <a:spcPct val="100000"/>
              </a:lnSpc>
              <a:spcBef>
                <a:spcPts val="1426"/>
              </a:spcBef>
            </a:pPr>
            <a:r>
              <a:rPr lang="fr-FR" sz="2400" b="0" strike="noStrike" spc="-1" dirty="0">
                <a:solidFill>
                  <a:schemeClr val="dk1"/>
                </a:solidFill>
                <a:latin typeface="Marianne"/>
                <a:ea typeface="DejaVu Sans"/>
              </a:rPr>
              <a:t>Maison de la médiation (information et accompagnement en cas de conflit) : </a:t>
            </a:r>
            <a:r>
              <a:rPr lang="fr-FR" sz="2400" b="0" i="1" u="sng" strike="noStrike" spc="-1" dirty="0">
                <a:solidFill>
                  <a:srgbClr val="79BAFF"/>
                </a:solidFill>
                <a:uFillTx/>
                <a:latin typeface="Marianne"/>
                <a:ea typeface="DejaVu Sans"/>
                <a:hlinkClick r:id="rId3"/>
              </a:rPr>
              <a:t>maison-mediation@univ-lille.fr</a:t>
            </a:r>
            <a:endParaRPr lang="fr-FR" sz="2400" b="0" strike="noStrike" spc="-1" dirty="0">
              <a:solidFill>
                <a:srgbClr val="000000"/>
              </a:solidFill>
              <a:latin typeface="Calibri"/>
            </a:endParaRPr>
          </a:p>
          <a:p>
            <a:pPr defTabSz="457200">
              <a:lnSpc>
                <a:spcPct val="100000"/>
              </a:lnSpc>
              <a:spcBef>
                <a:spcPts val="1426"/>
              </a:spcBef>
            </a:pPr>
            <a:endParaRPr lang="fr-FR" sz="2400" b="0" strike="noStrike" spc="-1" dirty="0">
              <a:solidFill>
                <a:srgbClr val="000000"/>
              </a:solidFill>
              <a:latin typeface="Calibri"/>
            </a:endParaRPr>
          </a:p>
          <a:p>
            <a:pPr defTabSz="457200">
              <a:lnSpc>
                <a:spcPct val="100000"/>
              </a:lnSpc>
              <a:spcBef>
                <a:spcPts val="1426"/>
              </a:spcBef>
            </a:pPr>
            <a:r>
              <a:rPr lang="fr-FR" sz="2400" b="0" strike="noStrike" spc="-1" dirty="0">
                <a:solidFill>
                  <a:schemeClr val="dk1"/>
                </a:solidFill>
                <a:latin typeface="Marianne"/>
                <a:ea typeface="DejaVu Sans"/>
              </a:rPr>
              <a:t>Etudiants en exil : </a:t>
            </a:r>
            <a:r>
              <a:rPr lang="fr-FR" sz="2400" b="0" i="1" u="sng" strike="noStrike" spc="-1" dirty="0">
                <a:solidFill>
                  <a:srgbClr val="79BAFF"/>
                </a:solidFill>
                <a:uFillTx/>
                <a:latin typeface="Marianne"/>
                <a:ea typeface="DejaVu Sans"/>
                <a:hlinkClick r:id="rId4"/>
              </a:rPr>
              <a:t>bureau-accueil-exil@univ-lille.fr</a:t>
            </a:r>
            <a:r>
              <a:rPr lang="fr-FR" sz="2400" b="0" i="1" strike="noStrike" spc="-1" dirty="0">
                <a:solidFill>
                  <a:srgbClr val="30A68C"/>
                </a:solidFill>
                <a:latin typeface="Marianne"/>
                <a:ea typeface="DejaVu Sans"/>
              </a:rPr>
              <a:t> </a:t>
            </a:r>
            <a:endParaRPr lang="fr-FR" sz="2400" b="0" strike="noStrike" spc="-1" dirty="0">
              <a:solidFill>
                <a:srgbClr val="000000"/>
              </a:solidFill>
              <a:latin typeface="Calibri"/>
            </a:endParaRPr>
          </a:p>
          <a:p>
            <a:pPr defTabSz="457200">
              <a:lnSpc>
                <a:spcPct val="100000"/>
              </a:lnSpc>
              <a:spcBef>
                <a:spcPts val="1426"/>
              </a:spcBef>
            </a:pPr>
            <a:br>
              <a:rPr sz="2400" dirty="0"/>
            </a:br>
            <a:r>
              <a:rPr lang="fr-FR" sz="2400" b="1" i="1" strike="noStrike" spc="-1" dirty="0">
                <a:solidFill>
                  <a:srgbClr val="000000"/>
                </a:solidFill>
                <a:latin typeface="Marianne"/>
                <a:ea typeface="DejaVu Sans"/>
              </a:rPr>
              <a:t>Les syndicats étudiants sont aussi là pour vous accompagner</a:t>
            </a:r>
            <a:endParaRPr lang="fr-FR" sz="24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98EB0FB4-1A86-74FB-8E0E-FB1665A187FD}"/>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671617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66675" y="763657"/>
            <a:ext cx="12125324" cy="867930"/>
          </a:xfrm>
          <a:prstGeom prst="rect">
            <a:avLst/>
          </a:prstGeom>
          <a:noFill/>
          <a:ln w="9525">
            <a:noFill/>
            <a:miter lim="800000"/>
            <a:headEnd/>
            <a:tailEnd/>
          </a:ln>
        </p:spPr>
        <p:txBody>
          <a:bodyPr wrap="square">
            <a:spAutoFit/>
          </a:bodyPr>
          <a:lstStyle/>
          <a:p>
            <a:pPr eaLnBrk="1" hangingPunct="1">
              <a:lnSpc>
                <a:spcPct val="90000"/>
              </a:lnSpc>
              <a:buSzPct val="100000"/>
            </a:pPr>
            <a:r>
              <a:rPr lang="fr-FR" altLang="fr-FR" sz="2800" b="1" dirty="0">
                <a:latin typeface="Marianne" pitchFamily="50" charset="0"/>
              </a:rPr>
              <a:t>L’UNIVERSITÉ DE LILLE, UNE GRANDE UNIVERSITÉ DE RECHERCHE, PLURIDISCIPLINAIRE ET RECONNUE À L’INTERNATIONAL</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294" y="1826846"/>
            <a:ext cx="902210" cy="722377"/>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418" y="1825873"/>
            <a:ext cx="902210" cy="722377"/>
          </a:xfrm>
          <a:prstGeom prst="rect">
            <a:avLst/>
          </a:prstGeom>
        </p:spPr>
      </p:pic>
      <p:sp>
        <p:nvSpPr>
          <p:cNvPr id="8" name="ZoneTexte 7"/>
          <p:cNvSpPr txBox="1"/>
          <p:nvPr/>
        </p:nvSpPr>
        <p:spPr>
          <a:xfrm>
            <a:off x="1585341" y="1841337"/>
            <a:ext cx="4080637" cy="707886"/>
          </a:xfrm>
          <a:prstGeom prst="rect">
            <a:avLst/>
          </a:prstGeom>
          <a:noFill/>
        </p:spPr>
        <p:txBody>
          <a:bodyPr wrap="square" rtlCol="0">
            <a:spAutoFit/>
          </a:bodyPr>
          <a:lstStyle/>
          <a:p>
            <a:r>
              <a:rPr lang="fr-FR" sz="4000" b="1" dirty="0">
                <a:solidFill>
                  <a:srgbClr val="002060"/>
                </a:solidFill>
                <a:latin typeface="Marianne Medium" panose="02000000000000000000" pitchFamily="50" charset="0"/>
              </a:rPr>
              <a:t>80 000 </a:t>
            </a:r>
            <a:r>
              <a:rPr lang="fr-FR" sz="2400" dirty="0">
                <a:solidFill>
                  <a:srgbClr val="002060"/>
                </a:solidFill>
                <a:latin typeface="Marianne Medium" panose="02000000000000000000" pitchFamily="50" charset="0"/>
              </a:rPr>
              <a:t>Etudiant.e.s</a:t>
            </a:r>
          </a:p>
        </p:txBody>
      </p:sp>
      <p:sp>
        <p:nvSpPr>
          <p:cNvPr id="9" name="ZoneTexte 8"/>
          <p:cNvSpPr txBox="1"/>
          <p:nvPr/>
        </p:nvSpPr>
        <p:spPr>
          <a:xfrm>
            <a:off x="6769010" y="1812325"/>
            <a:ext cx="5356315" cy="1077218"/>
          </a:xfrm>
          <a:prstGeom prst="rect">
            <a:avLst/>
          </a:prstGeom>
          <a:noFill/>
        </p:spPr>
        <p:txBody>
          <a:bodyPr wrap="square" rtlCol="0">
            <a:spAutoFit/>
          </a:bodyPr>
          <a:lstStyle/>
          <a:p>
            <a:r>
              <a:rPr lang="fr-FR" sz="4000" b="1" dirty="0">
                <a:solidFill>
                  <a:schemeClr val="tx2"/>
                </a:solidFill>
                <a:latin typeface="Marianne Medium" panose="02000000000000000000" pitchFamily="50" charset="0"/>
              </a:rPr>
              <a:t>10 200 </a:t>
            </a:r>
            <a:r>
              <a:rPr lang="fr-FR" sz="2400" dirty="0">
                <a:solidFill>
                  <a:schemeClr val="tx2"/>
                </a:solidFill>
                <a:latin typeface="Marianne Medium" panose="02000000000000000000" pitchFamily="50" charset="0"/>
              </a:rPr>
              <a:t>étudiant.es internationaux</a:t>
            </a:r>
          </a:p>
        </p:txBody>
      </p:sp>
      <p:sp>
        <p:nvSpPr>
          <p:cNvPr id="10" name="ZoneTexte 9"/>
          <p:cNvSpPr txBox="1"/>
          <p:nvPr/>
        </p:nvSpPr>
        <p:spPr>
          <a:xfrm>
            <a:off x="1872236" y="2601981"/>
            <a:ext cx="10319763" cy="1015663"/>
          </a:xfrm>
          <a:prstGeom prst="rect">
            <a:avLst/>
          </a:prstGeom>
          <a:noFill/>
        </p:spPr>
        <p:txBody>
          <a:bodyPr wrap="square" rtlCol="0">
            <a:spAutoFit/>
          </a:bodyPr>
          <a:lstStyle/>
          <a:p>
            <a:r>
              <a:rPr lang="fr-FR" sz="4000" b="1" dirty="0">
                <a:solidFill>
                  <a:schemeClr val="tx2"/>
                </a:solidFill>
                <a:latin typeface="Marianne Medium" panose="02000000000000000000" pitchFamily="50" charset="0"/>
              </a:rPr>
              <a:t>8 000 </a:t>
            </a:r>
            <a:r>
              <a:rPr lang="fr-FR" sz="2400" dirty="0">
                <a:solidFill>
                  <a:schemeClr val="tx2"/>
                </a:solidFill>
                <a:latin typeface="Marianne Medium" panose="02000000000000000000" pitchFamily="50" charset="0"/>
              </a:rPr>
              <a:t>Personnels </a:t>
            </a:r>
            <a:r>
              <a:rPr lang="fr-FR" altLang="fr-FR" sz="2000" dirty="0">
                <a:solidFill>
                  <a:srgbClr val="000000"/>
                </a:solidFill>
                <a:latin typeface="Marianne" panose="02000000000000000000" pitchFamily="50" charset="0"/>
              </a:rPr>
              <a:t>(enseignant.es, enseignant.es-</a:t>
            </a:r>
            <a:r>
              <a:rPr lang="fr-FR" altLang="fr-FR" sz="2000" dirty="0" err="1">
                <a:solidFill>
                  <a:srgbClr val="000000"/>
                </a:solidFill>
                <a:latin typeface="Marianne" panose="02000000000000000000" pitchFamily="50" charset="0"/>
              </a:rPr>
              <a:t>chercheur.ses</a:t>
            </a:r>
            <a:r>
              <a:rPr lang="fr-FR" altLang="fr-FR" sz="2000" dirty="0">
                <a:solidFill>
                  <a:srgbClr val="000000"/>
                </a:solidFill>
                <a:latin typeface="Marianne" panose="02000000000000000000" pitchFamily="50" charset="0"/>
              </a:rPr>
              <a:t>, administratif.ves)</a:t>
            </a:r>
            <a:endParaRPr lang="fr-FR" sz="2000" dirty="0">
              <a:solidFill>
                <a:schemeClr val="tx2"/>
              </a:solidFill>
              <a:latin typeface="Marianne Medium" panose="02000000000000000000" pitchFamily="50" charset="0"/>
            </a:endParaRP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294" y="2587490"/>
            <a:ext cx="902210" cy="722377"/>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294" y="3452701"/>
            <a:ext cx="902210" cy="722377"/>
          </a:xfrm>
          <a:prstGeom prst="rect">
            <a:avLst/>
          </a:prstGeom>
        </p:spPr>
      </p:pic>
      <p:sp>
        <p:nvSpPr>
          <p:cNvPr id="13" name="Rectangle 1"/>
          <p:cNvSpPr>
            <a:spLocks noChangeArrowheads="1"/>
          </p:cNvSpPr>
          <p:nvPr/>
        </p:nvSpPr>
        <p:spPr bwMode="auto">
          <a:xfrm>
            <a:off x="1739505" y="3544957"/>
            <a:ext cx="9366646" cy="2917722"/>
          </a:xfrm>
          <a:prstGeom prst="rect">
            <a:avLst/>
          </a:prstGeom>
          <a:noFill/>
          <a:ln w="9525">
            <a:noFill/>
            <a:miter lim="800000"/>
            <a:headEnd/>
            <a:tailEnd/>
          </a:ln>
        </p:spPr>
        <p:txBody>
          <a:bodyPr wrap="square">
            <a:spAutoFit/>
          </a:bodyPr>
          <a:lstStyle/>
          <a:p>
            <a:pPr eaLnBrk="1" hangingPunct="1">
              <a:lnSpc>
                <a:spcPct val="90000"/>
              </a:lnSpc>
              <a:buSzPct val="100000"/>
            </a:pPr>
            <a:r>
              <a:rPr lang="fr-FR" altLang="fr-FR" sz="4000" b="1" dirty="0">
                <a:solidFill>
                  <a:srgbClr val="000000"/>
                </a:solidFill>
                <a:latin typeface="Marianne" panose="02000000000000000000" pitchFamily="50" charset="0"/>
              </a:rPr>
              <a:t>6 campus </a:t>
            </a:r>
            <a:r>
              <a:rPr lang="fr-FR" altLang="fr-FR" sz="2000" dirty="0">
                <a:solidFill>
                  <a:srgbClr val="000000"/>
                </a:solidFill>
                <a:latin typeface="Marianne" panose="02000000000000000000" pitchFamily="50" charset="0"/>
              </a:rPr>
              <a:t>regroupant :</a:t>
            </a:r>
          </a:p>
          <a:p>
            <a:pPr>
              <a:lnSpc>
                <a:spcPct val="90000"/>
              </a:lnSpc>
              <a:buClr>
                <a:srgbClr val="AE2573"/>
              </a:buClr>
              <a:buSzPct val="100000"/>
              <a:defRPr/>
            </a:pPr>
            <a:r>
              <a:rPr lang="fr-FR" sz="2000" dirty="0">
                <a:latin typeface="Marianne" panose="02000000000000000000" pitchFamily="50" charset="0"/>
              </a:rPr>
              <a:t>	</a:t>
            </a:r>
            <a:endParaRPr lang="fr-FR" dirty="0">
              <a:latin typeface="Marianne" panose="02000000000000000000" pitchFamily="50" charset="0"/>
            </a:endParaRPr>
          </a:p>
          <a:p>
            <a:pPr marL="285750" indent="-285750">
              <a:lnSpc>
                <a:spcPct val="90000"/>
              </a:lnSpc>
              <a:buClr>
                <a:schemeClr val="accent1"/>
              </a:buClr>
              <a:buSzPct val="100000"/>
              <a:buFont typeface="Arial" pitchFamily="34" charset="0"/>
              <a:buChar char="•"/>
              <a:defRPr/>
            </a:pPr>
            <a:r>
              <a:rPr lang="fr-FR" b="1" dirty="0">
                <a:latin typeface="Marianne" panose="02000000000000000000" pitchFamily="50" charset="0"/>
              </a:rPr>
              <a:t>7</a:t>
            </a:r>
            <a:r>
              <a:rPr lang="fr-FR" dirty="0">
                <a:latin typeface="Marianne" panose="02000000000000000000" pitchFamily="50" charset="0"/>
              </a:rPr>
              <a:t> facultés ou unités de formation et de recherche (UFR) </a:t>
            </a:r>
          </a:p>
          <a:p>
            <a:pPr marL="285750" indent="-285750">
              <a:lnSpc>
                <a:spcPct val="90000"/>
              </a:lnSpc>
              <a:buClr>
                <a:schemeClr val="accent1"/>
              </a:buClr>
              <a:buSzPct val="100000"/>
              <a:buFont typeface="Arial" pitchFamily="34" charset="0"/>
              <a:buChar char="•"/>
              <a:defRPr/>
            </a:pPr>
            <a:r>
              <a:rPr lang="fr-FR" b="1" dirty="0">
                <a:latin typeface="Marianne" panose="02000000000000000000" pitchFamily="50" charset="0"/>
              </a:rPr>
              <a:t>4</a:t>
            </a:r>
            <a:r>
              <a:rPr lang="fr-FR" dirty="0">
                <a:latin typeface="Marianne" panose="02000000000000000000" pitchFamily="50" charset="0"/>
              </a:rPr>
              <a:t> établissements composantes (ENSAIT, ENSAPL, ESJ Lille, Sciences Po Lille)</a:t>
            </a:r>
          </a:p>
          <a:p>
            <a:pPr marL="285750" indent="-285750">
              <a:lnSpc>
                <a:spcPct val="90000"/>
              </a:lnSpc>
              <a:buClr>
                <a:schemeClr val="accent1"/>
              </a:buClr>
              <a:buSzPct val="100000"/>
              <a:buFont typeface="Arial" pitchFamily="34" charset="0"/>
              <a:buChar char="•"/>
              <a:defRPr/>
            </a:pPr>
            <a:r>
              <a:rPr lang="fr-FR" b="1" dirty="0">
                <a:latin typeface="Marianne" panose="02000000000000000000" pitchFamily="50" charset="0"/>
              </a:rPr>
              <a:t>1</a:t>
            </a:r>
            <a:r>
              <a:rPr lang="fr-FR" dirty="0">
                <a:latin typeface="Marianne" panose="02000000000000000000" pitchFamily="50" charset="0"/>
              </a:rPr>
              <a:t> institut universitaire de technologie</a:t>
            </a:r>
          </a:p>
          <a:p>
            <a:pPr marL="285750" indent="-285750">
              <a:lnSpc>
                <a:spcPct val="90000"/>
              </a:lnSpc>
              <a:buClr>
                <a:schemeClr val="accent1"/>
              </a:buClr>
              <a:buSzPct val="100000"/>
              <a:buFont typeface="Arial" pitchFamily="34" charset="0"/>
              <a:buChar char="•"/>
              <a:defRPr/>
            </a:pPr>
            <a:r>
              <a:rPr lang="fr-FR" b="1" dirty="0">
                <a:latin typeface="Marianne" panose="02000000000000000000" pitchFamily="50" charset="0"/>
              </a:rPr>
              <a:t>1 </a:t>
            </a:r>
            <a:r>
              <a:rPr lang="fr-FR" dirty="0">
                <a:latin typeface="Marianne" panose="02000000000000000000" pitchFamily="50" charset="0"/>
              </a:rPr>
              <a:t>institut national supérieur du professorat et de l’éducation (</a:t>
            </a:r>
            <a:r>
              <a:rPr lang="fr-FR" dirty="0" err="1">
                <a:latin typeface="Marianne" panose="02000000000000000000" pitchFamily="50" charset="0"/>
              </a:rPr>
              <a:t>INSPÉ</a:t>
            </a:r>
            <a:r>
              <a:rPr lang="fr-FR" dirty="0">
                <a:latin typeface="Marianne" panose="02000000000000000000" pitchFamily="50" charset="0"/>
              </a:rPr>
              <a:t>) </a:t>
            </a:r>
          </a:p>
          <a:p>
            <a:pPr marL="285750" indent="-285750">
              <a:lnSpc>
                <a:spcPct val="90000"/>
              </a:lnSpc>
              <a:buClr>
                <a:schemeClr val="accent1"/>
              </a:buClr>
              <a:buSzPct val="100000"/>
              <a:buFont typeface="Arial" pitchFamily="34" charset="0"/>
              <a:buChar char="•"/>
              <a:defRPr/>
            </a:pPr>
            <a:r>
              <a:rPr lang="fr-FR" b="1" dirty="0">
                <a:latin typeface="Marianne" panose="02000000000000000000" pitchFamily="50" charset="0"/>
              </a:rPr>
              <a:t>1</a:t>
            </a:r>
            <a:r>
              <a:rPr lang="fr-FR" dirty="0">
                <a:latin typeface="Marianne" panose="02000000000000000000" pitchFamily="50" charset="0"/>
              </a:rPr>
              <a:t> école d’ingénieurs (</a:t>
            </a:r>
            <a:r>
              <a:rPr lang="fr-FR" dirty="0" err="1">
                <a:latin typeface="Marianne" panose="02000000000000000000" pitchFamily="50" charset="0"/>
              </a:rPr>
              <a:t>Polytech</a:t>
            </a:r>
            <a:r>
              <a:rPr lang="fr-FR" dirty="0">
                <a:latin typeface="Marianne" panose="02000000000000000000" pitchFamily="50" charset="0"/>
              </a:rPr>
              <a:t> Lille) </a:t>
            </a:r>
          </a:p>
          <a:p>
            <a:pPr marL="285750" indent="-285750">
              <a:lnSpc>
                <a:spcPct val="90000"/>
              </a:lnSpc>
              <a:buClr>
                <a:schemeClr val="accent1"/>
              </a:buClr>
              <a:buSzPct val="100000"/>
              <a:buFont typeface="Arial" pitchFamily="34" charset="0"/>
              <a:buChar char="•"/>
              <a:defRPr/>
            </a:pPr>
            <a:r>
              <a:rPr lang="fr-FR" b="1" dirty="0">
                <a:latin typeface="Marianne" panose="02000000000000000000" pitchFamily="50" charset="0"/>
              </a:rPr>
              <a:t>1</a:t>
            </a:r>
            <a:r>
              <a:rPr lang="fr-FR" dirty="0">
                <a:latin typeface="Marianne" panose="02000000000000000000" pitchFamily="50" charset="0"/>
              </a:rPr>
              <a:t> école universitaire (</a:t>
            </a:r>
            <a:r>
              <a:rPr lang="fr-FR" dirty="0" err="1">
                <a:latin typeface="Marianne" panose="02000000000000000000" pitchFamily="50" charset="0"/>
              </a:rPr>
              <a:t>IAE</a:t>
            </a:r>
            <a:r>
              <a:rPr lang="fr-FR" dirty="0">
                <a:latin typeface="Marianne" panose="02000000000000000000" pitchFamily="50" charset="0"/>
              </a:rPr>
              <a:t> Lille </a:t>
            </a:r>
            <a:r>
              <a:rPr lang="fr-FR" dirty="0" err="1">
                <a:latin typeface="Marianne" panose="02000000000000000000" pitchFamily="50" charset="0"/>
              </a:rPr>
              <a:t>University</a:t>
            </a:r>
            <a:r>
              <a:rPr lang="fr-FR" dirty="0">
                <a:latin typeface="Marianne" panose="02000000000000000000" pitchFamily="50" charset="0"/>
              </a:rPr>
              <a:t> </a:t>
            </a:r>
            <a:r>
              <a:rPr lang="fr-FR" dirty="0" err="1">
                <a:latin typeface="Marianne" panose="02000000000000000000" pitchFamily="50" charset="0"/>
              </a:rPr>
              <a:t>School</a:t>
            </a:r>
            <a:r>
              <a:rPr lang="fr-FR" dirty="0">
                <a:latin typeface="Marianne" panose="02000000000000000000" pitchFamily="50" charset="0"/>
              </a:rPr>
              <a:t> of Management) </a:t>
            </a:r>
          </a:p>
          <a:p>
            <a:pPr marL="285750" indent="-285750">
              <a:lnSpc>
                <a:spcPct val="90000"/>
              </a:lnSpc>
              <a:buClr>
                <a:schemeClr val="accent1"/>
              </a:buClr>
              <a:buSzPct val="100000"/>
              <a:buFont typeface="Arial" pitchFamily="34" charset="0"/>
              <a:buChar char="•"/>
              <a:defRPr/>
            </a:pPr>
            <a:r>
              <a:rPr lang="fr-FR" b="1" dirty="0">
                <a:latin typeface="Marianne" panose="02000000000000000000" pitchFamily="50" charset="0"/>
              </a:rPr>
              <a:t>1</a:t>
            </a:r>
            <a:r>
              <a:rPr lang="fr-FR" dirty="0">
                <a:latin typeface="Marianne" panose="02000000000000000000" pitchFamily="50" charset="0"/>
              </a:rPr>
              <a:t> Institut de formation de musiciens intervenant en milieu scolaire (CFMI)</a:t>
            </a:r>
          </a:p>
          <a:p>
            <a:pPr marL="285750" indent="-285750">
              <a:lnSpc>
                <a:spcPct val="90000"/>
              </a:lnSpc>
              <a:buClr>
                <a:schemeClr val="accent1"/>
              </a:buClr>
              <a:buSzPct val="100000"/>
              <a:buFont typeface="Arial" pitchFamily="34" charset="0"/>
              <a:buChar char="•"/>
              <a:defRPr/>
            </a:pPr>
            <a:r>
              <a:rPr lang="fr-FR" b="1" dirty="0">
                <a:latin typeface="Marianne" panose="02000000000000000000" pitchFamily="50" charset="0"/>
              </a:rPr>
              <a:t>1</a:t>
            </a:r>
            <a:r>
              <a:rPr lang="fr-FR" dirty="0">
                <a:latin typeface="Marianne" panose="02000000000000000000" pitchFamily="50" charset="0"/>
              </a:rPr>
              <a:t> institut de l’information, de la communication et de la documentation</a:t>
            </a:r>
            <a:endParaRPr lang="fr-FR" altLang="fr-FR" dirty="0">
              <a:latin typeface="Marianne" panose="02000000000000000000" pitchFamily="50"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44" name="ZoneTexte 1"/>
          <p:cNvSpPr/>
          <p:nvPr/>
        </p:nvSpPr>
        <p:spPr>
          <a:xfrm>
            <a:off x="267480" y="1253520"/>
            <a:ext cx="11655360" cy="511789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90000"/>
              </a:lnSpc>
            </a:pPr>
            <a:r>
              <a:rPr lang="fr-FR" sz="2800" b="1" strike="noStrike" spc="-1" dirty="0">
                <a:solidFill>
                  <a:schemeClr val="accent1"/>
                </a:solidFill>
                <a:latin typeface="Marianne"/>
              </a:rPr>
              <a:t>LES SERVICES DE L’UNIVERSITÉ : AIDE ET ACCOMPAGNEMENT</a:t>
            </a:r>
            <a:endParaRPr lang="fr-FR" sz="2800" b="0" strike="noStrike" spc="-1" dirty="0">
              <a:solidFill>
                <a:schemeClr val="accent1"/>
              </a:solidFill>
              <a:latin typeface="Calibri"/>
            </a:endParaRPr>
          </a:p>
          <a:p>
            <a:pPr defTabSz="457200">
              <a:lnSpc>
                <a:spcPct val="20000"/>
              </a:lnSpc>
            </a:pPr>
            <a:endParaRPr lang="fr-FR" sz="3200" b="0" strike="noStrike" spc="-1" dirty="0">
              <a:solidFill>
                <a:srgbClr val="000000"/>
              </a:solidFill>
              <a:latin typeface="Calibri"/>
            </a:endParaRPr>
          </a:p>
          <a:p>
            <a:pPr defTabSz="457200">
              <a:lnSpc>
                <a:spcPct val="30000"/>
              </a:lnSpc>
            </a:pPr>
            <a:endParaRPr lang="fr-FR" sz="2800" b="0" strike="noStrike" spc="-1" dirty="0">
              <a:solidFill>
                <a:srgbClr val="000000"/>
              </a:solidFill>
              <a:latin typeface="Calibri"/>
            </a:endParaRPr>
          </a:p>
          <a:p>
            <a:pPr defTabSz="457200">
              <a:lnSpc>
                <a:spcPct val="100000"/>
              </a:lnSpc>
              <a:spcBef>
                <a:spcPts val="1426"/>
              </a:spcBef>
            </a:pPr>
            <a:r>
              <a:rPr lang="fr-FR" sz="2400" b="0" strike="noStrike" spc="-1" dirty="0">
                <a:solidFill>
                  <a:srgbClr val="000000"/>
                </a:solidFill>
                <a:latin typeface="Marianne"/>
                <a:ea typeface="DejaVu Sans"/>
              </a:rPr>
              <a:t>Mission égalité femmes/hommes de l’université : </a:t>
            </a:r>
            <a:r>
              <a:rPr lang="fr-FR" sz="2400" b="0" i="1" u="sng" strike="noStrike" spc="-1" dirty="0">
                <a:solidFill>
                  <a:srgbClr val="79BAFF"/>
                </a:solidFill>
                <a:uFillTx/>
                <a:latin typeface="Marianne"/>
                <a:ea typeface="DejaVu Sans"/>
                <a:hlinkClick r:id="rId2"/>
              </a:rPr>
              <a:t>mission-egalite@univ-lille.fr</a:t>
            </a:r>
            <a:endParaRPr lang="fr-FR" sz="2400" b="0" strike="noStrike" spc="-1" dirty="0">
              <a:solidFill>
                <a:srgbClr val="000000"/>
              </a:solidFill>
              <a:latin typeface="Calibri"/>
            </a:endParaRPr>
          </a:p>
          <a:p>
            <a:pPr defTabSz="457200">
              <a:lnSpc>
                <a:spcPct val="100000"/>
              </a:lnSpc>
            </a:pPr>
            <a:endParaRPr lang="fr-FR" sz="2400" b="0" strike="noStrike" spc="-1" dirty="0">
              <a:solidFill>
                <a:srgbClr val="000000"/>
              </a:solidFill>
              <a:latin typeface="Calibri"/>
            </a:endParaRPr>
          </a:p>
          <a:p>
            <a:pPr defTabSz="457200">
              <a:lnSpc>
                <a:spcPct val="100000"/>
              </a:lnSpc>
              <a:spcBef>
                <a:spcPts val="1426"/>
              </a:spcBef>
            </a:pPr>
            <a:r>
              <a:rPr lang="fr-FR" sz="2400" b="0" strike="noStrike" spc="-1" dirty="0">
                <a:solidFill>
                  <a:srgbClr val="000000"/>
                </a:solidFill>
                <a:latin typeface="Marianne"/>
                <a:ea typeface="DejaVu Sans"/>
              </a:rPr>
              <a:t>Lutte contre le harcèlement sexuel : </a:t>
            </a:r>
            <a:r>
              <a:rPr lang="fr-FR" sz="2400" b="0" i="1" u="sng" strike="noStrike" spc="-1" dirty="0">
                <a:solidFill>
                  <a:srgbClr val="79BAFF"/>
                </a:solidFill>
                <a:uFillTx/>
                <a:latin typeface="Marianne"/>
                <a:ea typeface="DejaVu Sans"/>
                <a:hlinkClick r:id="rId3"/>
              </a:rPr>
              <a:t>contact-harcelement-sexuel@univ-lille.fr</a:t>
            </a:r>
            <a:endParaRPr lang="fr-FR" sz="2400" b="0" strike="noStrike" spc="-1" dirty="0">
              <a:solidFill>
                <a:srgbClr val="000000"/>
              </a:solidFill>
              <a:latin typeface="Calibri"/>
            </a:endParaRPr>
          </a:p>
          <a:p>
            <a:pPr defTabSz="457200">
              <a:lnSpc>
                <a:spcPct val="100000"/>
              </a:lnSpc>
            </a:pPr>
            <a:endParaRPr lang="fr-FR" sz="2400" b="0" strike="noStrike" spc="-1" dirty="0">
              <a:solidFill>
                <a:srgbClr val="000000"/>
              </a:solidFill>
              <a:latin typeface="Calibri"/>
            </a:endParaRPr>
          </a:p>
          <a:p>
            <a:pPr defTabSz="457200">
              <a:lnSpc>
                <a:spcPct val="100000"/>
              </a:lnSpc>
            </a:pPr>
            <a:r>
              <a:rPr lang="fr-FR" sz="2400" b="0" strike="noStrike" spc="-1" dirty="0">
                <a:solidFill>
                  <a:srgbClr val="000000"/>
                </a:solidFill>
                <a:latin typeface="Marianne"/>
                <a:ea typeface="DejaVu Sans"/>
              </a:rPr>
              <a:t>Changement de prénom usuel : </a:t>
            </a:r>
            <a:r>
              <a:rPr lang="fr-FR" sz="2400" b="0" i="1" u="sng" strike="noStrike" spc="-1" dirty="0">
                <a:solidFill>
                  <a:srgbClr val="79BAFF"/>
                </a:solidFill>
                <a:uFillTx/>
                <a:latin typeface="Marianne"/>
                <a:ea typeface="DejaVu Sans"/>
                <a:hlinkClick r:id="rId4"/>
              </a:rPr>
              <a:t>prenom-usuel@univ-lille.fr</a:t>
            </a:r>
            <a:endParaRPr lang="fr-FR" sz="2400" b="0" strike="noStrike" spc="-1" dirty="0">
              <a:solidFill>
                <a:srgbClr val="000000"/>
              </a:solidFill>
              <a:latin typeface="Calibri"/>
            </a:endParaRPr>
          </a:p>
          <a:p>
            <a:pPr defTabSz="457200">
              <a:lnSpc>
                <a:spcPct val="100000"/>
              </a:lnSpc>
              <a:spcBef>
                <a:spcPts val="1426"/>
              </a:spcBef>
            </a:pPr>
            <a:br>
              <a:rPr sz="2400" dirty="0"/>
            </a:br>
            <a:r>
              <a:rPr lang="fr-FR" sz="2400" b="1" strike="noStrike" spc="-1" dirty="0">
                <a:solidFill>
                  <a:srgbClr val="000000"/>
                </a:solidFill>
                <a:latin typeface="Marianne"/>
                <a:ea typeface="DejaVu Sans"/>
              </a:rPr>
              <a:t>Référentes VSS (Violences Sexistes et Sexuelles, harcèlement) sur le campus :</a:t>
            </a:r>
            <a:r>
              <a:rPr lang="fr-FR" sz="2400" b="0" strike="noStrike" spc="-1" dirty="0">
                <a:solidFill>
                  <a:srgbClr val="000000"/>
                </a:solidFill>
                <a:latin typeface="Marianne"/>
                <a:ea typeface="DejaVu Sans"/>
              </a:rPr>
              <a:t> Montserrat </a:t>
            </a:r>
            <a:r>
              <a:rPr lang="fr-FR" sz="2400" b="0" strike="noStrike" spc="-1" dirty="0" err="1">
                <a:solidFill>
                  <a:srgbClr val="000000"/>
                </a:solidFill>
                <a:latin typeface="Marianne"/>
                <a:ea typeface="DejaVu Sans"/>
              </a:rPr>
              <a:t>Rangel</a:t>
            </a:r>
            <a:r>
              <a:rPr lang="fr-FR" sz="2400" b="0" strike="noStrike" spc="-1" dirty="0">
                <a:solidFill>
                  <a:srgbClr val="000000"/>
                </a:solidFill>
                <a:latin typeface="Marianne"/>
                <a:ea typeface="DejaVu Sans"/>
              </a:rPr>
              <a:t> Vicente, Charlotte Blanchard</a:t>
            </a:r>
            <a:endParaRPr lang="fr-FR" sz="2400" b="0" strike="noStrike" spc="-1" dirty="0">
              <a:solidFill>
                <a:srgbClr val="000000"/>
              </a:solidFill>
              <a:latin typeface="Calibri"/>
            </a:endParaRPr>
          </a:p>
          <a:p>
            <a:pPr defTabSz="457200">
              <a:lnSpc>
                <a:spcPct val="100000"/>
              </a:lnSpc>
              <a:spcBef>
                <a:spcPts val="1426"/>
              </a:spcBef>
            </a:pPr>
            <a:endParaRPr lang="fr-FR" sz="2400" b="0" strike="noStrike" spc="-1" dirty="0">
              <a:solidFill>
                <a:srgbClr val="000000"/>
              </a:solidFill>
              <a:latin typeface="Calibri"/>
            </a:endParaRPr>
          </a:p>
          <a:p>
            <a:pPr defTabSz="457200">
              <a:lnSpc>
                <a:spcPct val="100000"/>
              </a:lnSpc>
            </a:pPr>
            <a:r>
              <a:rPr lang="fr-FR" sz="2400" b="1" strike="noStrike" spc="-1" dirty="0">
                <a:solidFill>
                  <a:schemeClr val="dk1"/>
                </a:solidFill>
                <a:latin typeface="Marianne"/>
                <a:ea typeface="DejaVu Sans"/>
              </a:rPr>
              <a:t>Référente </a:t>
            </a:r>
            <a:r>
              <a:rPr lang="fr-FR" sz="2400" b="1" i="1" strike="noStrike" spc="-1" dirty="0">
                <a:solidFill>
                  <a:schemeClr val="dk1"/>
                </a:solidFill>
                <a:latin typeface="Marianne"/>
                <a:ea typeface="DejaVu Sans"/>
              </a:rPr>
              <a:t>Réseau Étudiants sans Frontières </a:t>
            </a:r>
            <a:r>
              <a:rPr lang="fr-FR" sz="2400" b="1" strike="noStrike" spc="-1" dirty="0">
                <a:solidFill>
                  <a:schemeClr val="dk1"/>
                </a:solidFill>
                <a:latin typeface="Marianne"/>
                <a:ea typeface="DejaVu Sans"/>
              </a:rPr>
              <a:t>sur le campus : </a:t>
            </a:r>
            <a:r>
              <a:rPr lang="fr-FR" sz="2400" b="0" strike="noStrike" spc="-1" dirty="0">
                <a:solidFill>
                  <a:schemeClr val="dk1"/>
                </a:solidFill>
                <a:latin typeface="Marianne"/>
                <a:ea typeface="DejaVu Sans"/>
              </a:rPr>
              <a:t>Gabriella </a:t>
            </a:r>
            <a:r>
              <a:rPr lang="fr-FR" sz="2400" b="0" strike="noStrike" spc="-1" dirty="0" err="1">
                <a:solidFill>
                  <a:schemeClr val="dk1"/>
                </a:solidFill>
                <a:latin typeface="Marianne"/>
                <a:ea typeface="DejaVu Sans"/>
              </a:rPr>
              <a:t>Marongiu</a:t>
            </a:r>
            <a:endParaRPr lang="fr-FR" sz="24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F87DB931-02A9-BAC7-DB99-1753333B4409}"/>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3744849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ext Box 2"/>
          <p:cNvSpPr/>
          <p:nvPr/>
        </p:nvSpPr>
        <p:spPr>
          <a:xfrm>
            <a:off x="704880" y="2298960"/>
            <a:ext cx="10777320" cy="44092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defTabSz="457200">
              <a:lnSpc>
                <a:spcPct val="100000"/>
              </a:lnSpc>
              <a:spcBef>
                <a:spcPts val="1026"/>
              </a:spcBef>
              <a:spcAft>
                <a:spcPts val="26"/>
              </a:spcAft>
              <a:tabLst>
                <a:tab pos="0" algn="l"/>
              </a:tabLst>
            </a:pPr>
            <a:endParaRPr lang="fr-FR" sz="2400" b="0" strike="noStrike" spc="-1">
              <a:solidFill>
                <a:srgbClr val="000000"/>
              </a:solidFill>
              <a:latin typeface="Calibri"/>
            </a:endParaRPr>
          </a:p>
        </p:txBody>
      </p:sp>
      <p:sp>
        <p:nvSpPr>
          <p:cNvPr id="148" name="Rectangle 1"/>
          <p:cNvSpPr/>
          <p:nvPr/>
        </p:nvSpPr>
        <p:spPr>
          <a:xfrm>
            <a:off x="873000" y="2796480"/>
            <a:ext cx="10440720" cy="1918440"/>
          </a:xfrm>
          <a:prstGeom prst="rect">
            <a:avLst/>
          </a:prstGeom>
          <a:noFill/>
          <a:ln w="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lnSpc>
                <a:spcPct val="100000"/>
              </a:lnSpc>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Lst>
            </a:pPr>
            <a:r>
              <a:rPr lang="fr-FR" sz="6000" b="1" strike="noStrike" spc="-1">
                <a:solidFill>
                  <a:srgbClr val="000000"/>
                </a:solidFill>
                <a:latin typeface="Marianne"/>
                <a:ea typeface="Noto Sans SC Regular"/>
              </a:rPr>
              <a:t>LES OUTILS ET L’ACCOMPAGNEMENT</a:t>
            </a:r>
            <a:endParaRPr lang="fr-FR" sz="6000" b="0" strike="noStrike" spc="-1">
              <a:solidFill>
                <a:srgbClr val="000000"/>
              </a:solidFill>
              <a:latin typeface="Calibri"/>
            </a:endParaRPr>
          </a:p>
        </p:txBody>
      </p:sp>
      <p:sp>
        <p:nvSpPr>
          <p:cNvPr id="2" name="Espace réservé du texte 1">
            <a:extLst>
              <a:ext uri="{FF2B5EF4-FFF2-40B4-BE49-F238E27FC236}">
                <a16:creationId xmlns:a16="http://schemas.microsoft.com/office/drawing/2014/main" id="{6AFE8A15-F757-790B-AB53-AC5BD2A6333B}"/>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1631412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50" name="ZoneTexte 1"/>
          <p:cNvSpPr/>
          <p:nvPr/>
        </p:nvSpPr>
        <p:spPr>
          <a:xfrm>
            <a:off x="450360" y="1731240"/>
            <a:ext cx="4168800" cy="40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90000"/>
              </a:lnSpc>
            </a:pPr>
            <a:r>
              <a:rPr lang="fr-FR" sz="2800" b="1" strike="noStrike" spc="-1" dirty="0">
                <a:solidFill>
                  <a:schemeClr val="accent1"/>
                </a:solidFill>
                <a:latin typeface="Marianne"/>
              </a:rPr>
              <a:t>L’ENVIRONNEMENT NUMÉRIQUE DE TRAVAIL (ENT)</a:t>
            </a:r>
            <a:endParaRPr lang="fr-FR" sz="2800" b="0" strike="noStrike" spc="-1" dirty="0">
              <a:solidFill>
                <a:schemeClr val="accent1"/>
              </a:solidFill>
              <a:latin typeface="Calibri"/>
            </a:endParaRPr>
          </a:p>
          <a:p>
            <a:pPr defTabSz="457200">
              <a:lnSpc>
                <a:spcPct val="20000"/>
              </a:lnSpc>
            </a:pPr>
            <a:endParaRPr lang="fr-FR" sz="3200" b="0" strike="noStrike" spc="-1" dirty="0">
              <a:solidFill>
                <a:srgbClr val="000000"/>
              </a:solidFill>
              <a:latin typeface="Calibri"/>
            </a:endParaRPr>
          </a:p>
          <a:p>
            <a:pPr defTabSz="457200">
              <a:lnSpc>
                <a:spcPct val="30000"/>
              </a:lnSpc>
            </a:pPr>
            <a:endParaRPr lang="fr-FR" sz="2800" b="0" strike="noStrike" spc="-1" dirty="0">
              <a:solidFill>
                <a:srgbClr val="000000"/>
              </a:solidFill>
              <a:latin typeface="Calibri"/>
            </a:endParaRPr>
          </a:p>
          <a:p>
            <a:pPr defTabSz="457200">
              <a:lnSpc>
                <a:spcPct val="100000"/>
              </a:lnSpc>
              <a:spcBef>
                <a:spcPts val="1426"/>
              </a:spcBef>
            </a:pPr>
            <a:r>
              <a:rPr lang="fr-FR" sz="2400" b="0" strike="noStrike" spc="-1" dirty="0">
                <a:solidFill>
                  <a:srgbClr val="000000"/>
                </a:solidFill>
                <a:latin typeface="Marianne"/>
                <a:ea typeface="DejaVu Sans"/>
              </a:rPr>
              <a:t>L’ENT (Environnement Numérique de Travail) vous accompagnera tout au long de votre scolarité au sein de notre université.</a:t>
            </a:r>
            <a:endParaRPr lang="fr-FR" sz="2400" b="0" strike="noStrike" spc="-1" dirty="0">
              <a:solidFill>
                <a:srgbClr val="000000"/>
              </a:solidFill>
              <a:latin typeface="Calibri"/>
            </a:endParaRPr>
          </a:p>
          <a:p>
            <a:pPr defTabSz="457200">
              <a:lnSpc>
                <a:spcPct val="100000"/>
              </a:lnSpc>
              <a:spcBef>
                <a:spcPts val="1426"/>
              </a:spcBef>
            </a:pPr>
            <a:r>
              <a:rPr lang="fr-FR" sz="2400" b="1" strike="noStrike" spc="-1" dirty="0">
                <a:solidFill>
                  <a:schemeClr val="accent1"/>
                </a:solidFill>
                <a:latin typeface="Marianne"/>
                <a:ea typeface="DejaVu Sans"/>
              </a:rPr>
              <a:t>https://ent.univ-lille.fr</a:t>
            </a:r>
            <a:endParaRPr lang="fr-FR" sz="2400" b="0" strike="noStrike" spc="-1" dirty="0">
              <a:solidFill>
                <a:schemeClr val="accent1"/>
              </a:solidFill>
              <a:latin typeface="Calibri"/>
            </a:endParaRPr>
          </a:p>
        </p:txBody>
      </p:sp>
      <p:pic>
        <p:nvPicPr>
          <p:cNvPr id="151" name="Image 3"/>
          <p:cNvPicPr/>
          <p:nvPr/>
        </p:nvPicPr>
        <p:blipFill>
          <a:blip r:embed="rId2"/>
          <a:stretch/>
        </p:blipFill>
        <p:spPr>
          <a:xfrm>
            <a:off x="4892400" y="1925640"/>
            <a:ext cx="6662880" cy="3686400"/>
          </a:xfrm>
          <a:prstGeom prst="rect">
            <a:avLst/>
          </a:prstGeom>
          <a:noFill/>
          <a:ln w="0">
            <a:noFill/>
          </a:ln>
        </p:spPr>
      </p:pic>
      <p:sp>
        <p:nvSpPr>
          <p:cNvPr id="2" name="Espace réservé du texte 1">
            <a:extLst>
              <a:ext uri="{FF2B5EF4-FFF2-40B4-BE49-F238E27FC236}">
                <a16:creationId xmlns:a16="http://schemas.microsoft.com/office/drawing/2014/main" id="{B1FB69B6-FFBE-DAFB-D3B1-7F88105D4C21}"/>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122302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53" name="ZoneTexte 1"/>
          <p:cNvSpPr/>
          <p:nvPr/>
        </p:nvSpPr>
        <p:spPr>
          <a:xfrm>
            <a:off x="389520" y="1121760"/>
            <a:ext cx="10878120" cy="52779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90000"/>
              </a:lnSpc>
            </a:pPr>
            <a:r>
              <a:rPr lang="fr-FR" sz="2800" b="1" strike="noStrike" spc="-1" dirty="0">
                <a:solidFill>
                  <a:schemeClr val="accent1"/>
                </a:solidFill>
                <a:latin typeface="Marianne"/>
              </a:rPr>
              <a:t>LES APPLICATIONS À CONSULTER RÉGULIEREMENT</a:t>
            </a:r>
            <a:endParaRPr lang="fr-FR" sz="2800" b="0" strike="noStrike" spc="-1" dirty="0">
              <a:solidFill>
                <a:schemeClr val="accent1"/>
              </a:solidFill>
              <a:latin typeface="Calibri"/>
            </a:endParaRPr>
          </a:p>
          <a:p>
            <a:pPr defTabSz="457200">
              <a:lnSpc>
                <a:spcPct val="30000"/>
              </a:lnSpc>
            </a:pPr>
            <a:endParaRPr lang="fr-FR" sz="2800" b="0" strike="noStrike" spc="-1" dirty="0">
              <a:solidFill>
                <a:srgbClr val="000000"/>
              </a:solidFill>
              <a:latin typeface="Calibri"/>
            </a:endParaRPr>
          </a:p>
          <a:p>
            <a:pPr defTabSz="457200">
              <a:lnSpc>
                <a:spcPct val="100000"/>
              </a:lnSpc>
              <a:spcBef>
                <a:spcPts val="1426"/>
              </a:spcBef>
            </a:pPr>
            <a:r>
              <a:rPr lang="fr-FR" sz="2400" b="0" strike="noStrike" spc="-1" dirty="0">
                <a:solidFill>
                  <a:srgbClr val="000000"/>
                </a:solidFill>
                <a:latin typeface="Marianne"/>
                <a:ea typeface="DejaVu Sans"/>
              </a:rPr>
              <a:t>Le secrétariat du département vous transmettra les informations pédagogiques et administratives par </a:t>
            </a:r>
            <a:r>
              <a:rPr lang="fr-FR" sz="2400" b="1" strike="noStrike" spc="-1" dirty="0">
                <a:solidFill>
                  <a:srgbClr val="000000"/>
                </a:solidFill>
                <a:latin typeface="Marianne"/>
                <a:ea typeface="DejaVu Sans"/>
              </a:rPr>
              <a:t>Moodle</a:t>
            </a:r>
            <a:r>
              <a:rPr lang="fr-FR" sz="2400" b="0" strike="noStrike" spc="-1" dirty="0">
                <a:solidFill>
                  <a:srgbClr val="000000"/>
                </a:solidFill>
                <a:latin typeface="Marianne"/>
                <a:ea typeface="DejaVu Sans"/>
              </a:rPr>
              <a:t> et vous contactera par votre adresse universitaire uniquement.</a:t>
            </a:r>
            <a:endParaRPr lang="fr-FR" sz="2400" b="0" strike="noStrike" spc="-1" dirty="0">
              <a:solidFill>
                <a:srgbClr val="000000"/>
              </a:solidFill>
              <a:latin typeface="Calibri"/>
            </a:endParaRPr>
          </a:p>
          <a:p>
            <a:pPr defTabSz="457200">
              <a:lnSpc>
                <a:spcPct val="100000"/>
              </a:lnSpc>
              <a:spcBef>
                <a:spcPts val="1426"/>
              </a:spcBef>
            </a:pPr>
            <a:endParaRPr lang="fr-FR" sz="2400" b="0" strike="noStrike" spc="-1" dirty="0">
              <a:solidFill>
                <a:srgbClr val="000000"/>
              </a:solidFill>
              <a:latin typeface="Calibri"/>
            </a:endParaRPr>
          </a:p>
          <a:p>
            <a:pPr defTabSz="457200">
              <a:lnSpc>
                <a:spcPct val="90000"/>
              </a:lnSpc>
            </a:pPr>
            <a:r>
              <a:rPr lang="fr-FR" sz="2400" b="0" u="sng" strike="noStrike" spc="-1" dirty="0">
                <a:solidFill>
                  <a:schemeClr val="dk1"/>
                </a:solidFill>
                <a:uFillTx/>
                <a:latin typeface="Marianne"/>
                <a:ea typeface="DejaVu Sans"/>
              </a:rPr>
              <a:t>Espace MOODLE du secrétariat « Licence 1 LEA »</a:t>
            </a:r>
            <a:endParaRPr lang="fr-FR" sz="2400" b="0" strike="noStrike" spc="-1" dirty="0">
              <a:solidFill>
                <a:srgbClr val="000000"/>
              </a:solidFill>
              <a:latin typeface="Calibri"/>
            </a:endParaRPr>
          </a:p>
          <a:p>
            <a:pPr defTabSz="457200">
              <a:lnSpc>
                <a:spcPct val="90000"/>
              </a:lnSpc>
            </a:pPr>
            <a:r>
              <a:rPr lang="fr-FR" sz="2400" b="0" strike="noStrike" spc="-1" dirty="0">
                <a:solidFill>
                  <a:srgbClr val="000000"/>
                </a:solidFill>
                <a:latin typeface="Marianne"/>
                <a:ea typeface="DejaVu Sans"/>
              </a:rPr>
              <a:t>Clé d’inscription : </a:t>
            </a:r>
            <a:r>
              <a:rPr lang="fr-FR" sz="2400" b="1" strike="noStrike" spc="-1" dirty="0">
                <a:solidFill>
                  <a:schemeClr val="accent1"/>
                </a:solidFill>
                <a:latin typeface="Marianne"/>
                <a:ea typeface="DejaVu Sans"/>
              </a:rPr>
              <a:t>p4ajzq</a:t>
            </a:r>
            <a:endParaRPr lang="fr-FR" sz="2400" b="0" strike="noStrike" spc="-1" dirty="0">
              <a:solidFill>
                <a:schemeClr val="accent1"/>
              </a:solidFill>
              <a:latin typeface="Calibri"/>
            </a:endParaRPr>
          </a:p>
          <a:p>
            <a:pPr defTabSz="457200">
              <a:lnSpc>
                <a:spcPct val="90000"/>
              </a:lnSpc>
            </a:pPr>
            <a:endParaRPr lang="fr-FR" sz="2400" b="0" strike="noStrike" spc="-1" dirty="0">
              <a:solidFill>
                <a:srgbClr val="000000"/>
              </a:solidFill>
              <a:latin typeface="Calibri"/>
            </a:endParaRPr>
          </a:p>
          <a:p>
            <a:pPr defTabSz="457200">
              <a:lnSpc>
                <a:spcPct val="100000"/>
              </a:lnSpc>
              <a:spcBef>
                <a:spcPts val="1426"/>
              </a:spcBef>
            </a:pPr>
            <a:r>
              <a:rPr lang="fr-FR" sz="2400" b="0" strike="noStrike" spc="-1" dirty="0">
                <a:solidFill>
                  <a:srgbClr val="000000"/>
                </a:solidFill>
                <a:latin typeface="Marianne"/>
                <a:ea typeface="DejaVu Sans"/>
              </a:rPr>
              <a:t>Pensez-donc à vous connecter régulièrement à votre ENT.</a:t>
            </a:r>
            <a:br>
              <a:rPr sz="2400" dirty="0"/>
            </a:br>
            <a:r>
              <a:rPr lang="fr-FR" sz="2400" b="1" strike="noStrike" spc="-1" dirty="0">
                <a:solidFill>
                  <a:schemeClr val="dk1"/>
                </a:solidFill>
                <a:latin typeface="Marianne"/>
                <a:ea typeface="DejaVu Sans"/>
              </a:rPr>
              <a:t>N’utilisez que votre adresse mail UNIVERSITAIRE pour contacter les </a:t>
            </a:r>
            <a:r>
              <a:rPr lang="fr-FR" sz="2400" b="1" strike="noStrike" spc="-1" dirty="0" err="1">
                <a:solidFill>
                  <a:schemeClr val="dk1"/>
                </a:solidFill>
                <a:latin typeface="Marianne"/>
                <a:ea typeface="DejaVu Sans"/>
              </a:rPr>
              <a:t>enseignant·es</a:t>
            </a:r>
            <a:r>
              <a:rPr lang="fr-FR" sz="2400" b="1" strike="noStrike" spc="-1" dirty="0">
                <a:solidFill>
                  <a:schemeClr val="dk1"/>
                </a:solidFill>
                <a:latin typeface="Marianne"/>
                <a:ea typeface="DejaVu Sans"/>
              </a:rPr>
              <a:t> et le secrétariat</a:t>
            </a:r>
            <a:endParaRPr lang="fr-FR" sz="2400" b="0" strike="noStrike" spc="-1" dirty="0">
              <a:solidFill>
                <a:srgbClr val="000000"/>
              </a:solidFill>
              <a:latin typeface="Calibri"/>
            </a:endParaRPr>
          </a:p>
          <a:p>
            <a:pPr defTabSz="457200">
              <a:lnSpc>
                <a:spcPct val="100000"/>
              </a:lnSpc>
              <a:spcBef>
                <a:spcPts val="1426"/>
              </a:spcBef>
            </a:pPr>
            <a:endParaRPr lang="fr-FR" sz="24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56A2C47C-5B73-32FF-E721-6A276EF67A52}"/>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1080928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55" name="ZoneTexte 1"/>
          <p:cNvSpPr/>
          <p:nvPr/>
        </p:nvSpPr>
        <p:spPr>
          <a:xfrm>
            <a:off x="389520" y="1121760"/>
            <a:ext cx="10878120" cy="2623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90000"/>
              </a:lnSpc>
            </a:pPr>
            <a:r>
              <a:rPr lang="fr-FR" sz="2800" b="1" strike="noStrike" spc="-1" dirty="0">
                <a:solidFill>
                  <a:schemeClr val="accent1"/>
                </a:solidFill>
                <a:latin typeface="Marianne"/>
                <a:ea typeface="DejaVu Sans"/>
              </a:rPr>
              <a:t>SÉANCES DE RÉVISIONS</a:t>
            </a:r>
            <a:endParaRPr lang="fr-FR" sz="2800" b="0" strike="noStrike" spc="-1" dirty="0">
              <a:solidFill>
                <a:schemeClr val="accent1"/>
              </a:solidFill>
              <a:latin typeface="Calibri"/>
            </a:endParaRPr>
          </a:p>
          <a:p>
            <a:pPr defTabSz="457200">
              <a:lnSpc>
                <a:spcPct val="30000"/>
              </a:lnSpc>
            </a:pPr>
            <a:endParaRPr lang="fr-FR" sz="2800" b="0" strike="noStrike" spc="-1" dirty="0">
              <a:solidFill>
                <a:srgbClr val="000000"/>
              </a:solidFill>
              <a:latin typeface="Calibri"/>
            </a:endParaRPr>
          </a:p>
          <a:p>
            <a:pPr defTabSz="457200">
              <a:lnSpc>
                <a:spcPct val="100000"/>
              </a:lnSpc>
              <a:spcBef>
                <a:spcPts val="1426"/>
              </a:spcBef>
            </a:pPr>
            <a:r>
              <a:rPr lang="fr-FR" sz="2400" b="0" strike="noStrike" spc="-1" dirty="0">
                <a:solidFill>
                  <a:srgbClr val="000000"/>
                </a:solidFill>
                <a:latin typeface="Marianne"/>
                <a:ea typeface="DejaVu Sans"/>
              </a:rPr>
              <a:t>Ouvertes à TOU·TES</a:t>
            </a:r>
            <a:endParaRPr lang="fr-FR" sz="2400" b="0" strike="noStrike" spc="-1" dirty="0">
              <a:solidFill>
                <a:srgbClr val="000000"/>
              </a:solidFill>
              <a:latin typeface="Calibri"/>
            </a:endParaRPr>
          </a:p>
          <a:p>
            <a:pPr defTabSz="457200">
              <a:lnSpc>
                <a:spcPct val="100000"/>
              </a:lnSpc>
              <a:spcBef>
                <a:spcPts val="1426"/>
              </a:spcBef>
            </a:pPr>
            <a:r>
              <a:rPr lang="fr-FR" sz="2400" b="0" strike="noStrike" spc="-1" dirty="0">
                <a:solidFill>
                  <a:srgbClr val="000000"/>
                </a:solidFill>
                <a:latin typeface="Marianne"/>
                <a:ea typeface="DejaVu Sans"/>
              </a:rPr>
              <a:t>Des ateliers de révisions avant les examens avec des tuteur-</a:t>
            </a:r>
            <a:r>
              <a:rPr lang="fr-FR" sz="2400" b="0" strike="noStrike" spc="-1" dirty="0" err="1">
                <a:solidFill>
                  <a:srgbClr val="000000"/>
                </a:solidFill>
                <a:latin typeface="Marianne"/>
                <a:ea typeface="DejaVu Sans"/>
              </a:rPr>
              <a:t>rices</a:t>
            </a:r>
            <a:r>
              <a:rPr lang="fr-FR" sz="2400" b="0" strike="noStrike" spc="-1" dirty="0">
                <a:solidFill>
                  <a:srgbClr val="000000"/>
                </a:solidFill>
                <a:latin typeface="Marianne"/>
                <a:ea typeface="DejaVu Sans"/>
              </a:rPr>
              <a:t> </a:t>
            </a:r>
            <a:r>
              <a:rPr lang="fr-FR" sz="2400" b="0" strike="noStrike" spc="-1" dirty="0" err="1">
                <a:solidFill>
                  <a:srgbClr val="000000"/>
                </a:solidFill>
                <a:latin typeface="Marianne"/>
                <a:ea typeface="DejaVu Sans"/>
              </a:rPr>
              <a:t>étudiant-es</a:t>
            </a:r>
            <a:r>
              <a:rPr lang="fr-FR" sz="2400" b="0" strike="noStrike" spc="-1" dirty="0">
                <a:solidFill>
                  <a:srgbClr val="000000"/>
                </a:solidFill>
                <a:latin typeface="Marianne"/>
                <a:ea typeface="DejaVu Sans"/>
              </a:rPr>
              <a:t>.</a:t>
            </a:r>
            <a:endParaRPr lang="fr-FR" sz="2400" b="0" strike="noStrike" spc="-1" dirty="0">
              <a:solidFill>
                <a:srgbClr val="000000"/>
              </a:solidFill>
              <a:latin typeface="Calibri"/>
            </a:endParaRPr>
          </a:p>
          <a:p>
            <a:pPr defTabSz="457200">
              <a:lnSpc>
                <a:spcPct val="100000"/>
              </a:lnSpc>
              <a:spcBef>
                <a:spcPts val="1426"/>
              </a:spcBef>
            </a:pPr>
            <a:endParaRPr lang="fr-FR" sz="24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2549980F-4B27-7418-3F80-B4981089969C}"/>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752620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59" name="ZoneTexte 1"/>
          <p:cNvSpPr/>
          <p:nvPr/>
        </p:nvSpPr>
        <p:spPr>
          <a:xfrm>
            <a:off x="389520" y="1121760"/>
            <a:ext cx="10878120" cy="55703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90000"/>
              </a:lnSpc>
            </a:pPr>
            <a:r>
              <a:rPr lang="fr-FR" sz="2800" b="1" strike="noStrike" spc="-1" dirty="0">
                <a:solidFill>
                  <a:schemeClr val="accent1"/>
                </a:solidFill>
                <a:latin typeface="Marianne"/>
                <a:ea typeface="DejaVu Sans"/>
              </a:rPr>
              <a:t>INFOS RÉORIENTATIONS DÉBUT DE SEMESTRE 1 </a:t>
            </a:r>
            <a:endParaRPr lang="fr-FR" sz="2800" b="0" strike="noStrike" spc="-1" dirty="0">
              <a:solidFill>
                <a:schemeClr val="accent1"/>
              </a:solidFill>
              <a:latin typeface="Calibri"/>
            </a:endParaRPr>
          </a:p>
          <a:p>
            <a:pPr defTabSz="457200">
              <a:lnSpc>
                <a:spcPct val="90000"/>
              </a:lnSpc>
            </a:pPr>
            <a:endParaRPr lang="fr-FR" sz="1800" b="0" strike="noStrike" spc="-1" dirty="0">
              <a:solidFill>
                <a:srgbClr val="000000"/>
              </a:solidFill>
              <a:latin typeface="Calibri"/>
            </a:endParaRPr>
          </a:p>
          <a:p>
            <a:pPr defTabSz="457200">
              <a:lnSpc>
                <a:spcPct val="90000"/>
              </a:lnSpc>
            </a:pPr>
            <a:r>
              <a:rPr lang="fr-FR" sz="2000" b="1" strike="noStrike" spc="-1" dirty="0">
                <a:solidFill>
                  <a:schemeClr val="dk1"/>
                </a:solidFill>
                <a:latin typeface="Marianne"/>
                <a:ea typeface="DejaVu Sans"/>
              </a:rPr>
              <a:t>Possibilité pour changer de parcours :</a:t>
            </a:r>
            <a:endParaRPr lang="fr-FR" sz="2000" b="0" strike="noStrike" spc="-1" dirty="0">
              <a:solidFill>
                <a:srgbClr val="000000"/>
              </a:solidFill>
              <a:latin typeface="Calibri"/>
            </a:endParaRPr>
          </a:p>
          <a:p>
            <a:pPr defTabSz="457200">
              <a:lnSpc>
                <a:spcPct val="90000"/>
              </a:lnSpc>
            </a:pPr>
            <a:endParaRPr lang="fr-FR" sz="1600" b="0" strike="noStrike" spc="-1" dirty="0">
              <a:solidFill>
                <a:srgbClr val="000000"/>
              </a:solidFill>
              <a:latin typeface="Calibri"/>
            </a:endParaRPr>
          </a:p>
          <a:p>
            <a:pPr marL="343080" indent="-343080" defTabSz="457200">
              <a:lnSpc>
                <a:spcPct val="90000"/>
              </a:lnSpc>
              <a:buClr>
                <a:srgbClr val="000000"/>
              </a:buClr>
              <a:buFont typeface="Arial"/>
              <a:buChar char="•"/>
            </a:pPr>
            <a:r>
              <a:rPr lang="fr-FR" sz="2000" b="0" strike="noStrike" spc="-1" dirty="0">
                <a:solidFill>
                  <a:schemeClr val="dk1"/>
                </a:solidFill>
                <a:latin typeface="Marianne"/>
                <a:ea typeface="DejaVu Sans"/>
              </a:rPr>
              <a:t> </a:t>
            </a:r>
            <a:r>
              <a:rPr lang="fr-FR" sz="2000" b="1" strike="noStrike" spc="-1" dirty="0">
                <a:solidFill>
                  <a:schemeClr val="dk1"/>
                </a:solidFill>
                <a:latin typeface="Marianne"/>
                <a:ea typeface="DejaVu Sans"/>
              </a:rPr>
              <a:t>Jusqu’au 11 septembre 2025 </a:t>
            </a:r>
            <a:r>
              <a:rPr lang="fr-FR" sz="2000" b="0" strike="noStrike" spc="-1" dirty="0">
                <a:solidFill>
                  <a:schemeClr val="dk1"/>
                </a:solidFill>
                <a:latin typeface="Marianne"/>
                <a:ea typeface="DejaVu Sans"/>
              </a:rPr>
              <a:t>en passant par la procédure complémentaire de </a:t>
            </a:r>
            <a:r>
              <a:rPr lang="fr-FR" sz="2000" b="0" strike="noStrike" spc="-1" dirty="0" err="1">
                <a:solidFill>
                  <a:schemeClr val="dk1"/>
                </a:solidFill>
                <a:latin typeface="Marianne"/>
                <a:ea typeface="DejaVu Sans"/>
              </a:rPr>
              <a:t>Parcoursup</a:t>
            </a:r>
            <a:r>
              <a:rPr lang="fr-FR" sz="2000" b="0" strike="noStrike" spc="-1" dirty="0">
                <a:solidFill>
                  <a:schemeClr val="dk1"/>
                </a:solidFill>
                <a:latin typeface="Marianne"/>
                <a:ea typeface="DejaVu Sans"/>
              </a:rPr>
              <a:t> (si tant est qu’il reste des places vacantes dans la formation envisagée)</a:t>
            </a:r>
            <a:endParaRPr lang="fr-FR" sz="2000" b="0" strike="noStrike" spc="-1" dirty="0">
              <a:solidFill>
                <a:srgbClr val="000000"/>
              </a:solidFill>
              <a:latin typeface="Calibri"/>
            </a:endParaRPr>
          </a:p>
          <a:p>
            <a:pPr defTabSz="457200">
              <a:lnSpc>
                <a:spcPct val="90000"/>
              </a:lnSpc>
            </a:pPr>
            <a:endParaRPr lang="fr-FR" sz="1600" b="0" strike="noStrike" spc="-1" dirty="0">
              <a:solidFill>
                <a:srgbClr val="000000"/>
              </a:solidFill>
              <a:latin typeface="Calibri"/>
            </a:endParaRPr>
          </a:p>
          <a:p>
            <a:pPr marL="343080" indent="-343080" defTabSz="457200">
              <a:lnSpc>
                <a:spcPct val="90000"/>
              </a:lnSpc>
              <a:buClr>
                <a:srgbClr val="000000"/>
              </a:buClr>
              <a:buFont typeface="Arial"/>
              <a:buChar char="•"/>
            </a:pPr>
            <a:r>
              <a:rPr lang="fr-FR" sz="2000" b="0" strike="noStrike" spc="-1" dirty="0">
                <a:solidFill>
                  <a:schemeClr val="dk1"/>
                </a:solidFill>
                <a:latin typeface="Marianne"/>
                <a:ea typeface="DejaVu Sans"/>
              </a:rPr>
              <a:t> </a:t>
            </a:r>
            <a:r>
              <a:rPr lang="fr-FR" sz="2000" b="1" strike="noStrike" spc="-1" dirty="0">
                <a:solidFill>
                  <a:schemeClr val="dk1"/>
                </a:solidFill>
                <a:latin typeface="Marianne"/>
                <a:ea typeface="DejaVu Sans"/>
              </a:rPr>
              <a:t>Du 12 septembre au </a:t>
            </a:r>
            <a:r>
              <a:rPr lang="fr-FR" sz="2000" b="1" spc="-1" dirty="0">
                <a:solidFill>
                  <a:schemeClr val="dk1"/>
                </a:solidFill>
                <a:latin typeface="Marianne"/>
                <a:ea typeface="DejaVu Sans"/>
              </a:rPr>
              <a:t>8</a:t>
            </a:r>
            <a:r>
              <a:rPr lang="fr-FR" sz="2000" b="1" strike="noStrike" spc="-1" dirty="0">
                <a:solidFill>
                  <a:schemeClr val="dk1"/>
                </a:solidFill>
                <a:latin typeface="Marianne"/>
                <a:ea typeface="DejaVu Sans"/>
              </a:rPr>
              <a:t> octobre 2025</a:t>
            </a:r>
            <a:r>
              <a:rPr lang="fr-FR" sz="2000" b="0" strike="noStrike" spc="-1" dirty="0">
                <a:solidFill>
                  <a:schemeClr val="dk1"/>
                </a:solidFill>
                <a:latin typeface="Marianne"/>
                <a:ea typeface="DejaVu Sans"/>
              </a:rPr>
              <a:t>, procédure de réorientation précoce : dossier à constituer sur l’application REO-SUAIO (ENT)</a:t>
            </a:r>
            <a:endParaRPr lang="fr-FR" sz="2000" b="0" strike="noStrike" spc="-1" dirty="0">
              <a:solidFill>
                <a:srgbClr val="000000"/>
              </a:solidFill>
              <a:latin typeface="Calibri"/>
            </a:endParaRPr>
          </a:p>
          <a:p>
            <a:pPr defTabSz="457200">
              <a:lnSpc>
                <a:spcPct val="90000"/>
              </a:lnSpc>
            </a:pPr>
            <a:endParaRPr lang="fr-FR" sz="1600" b="0" strike="noStrike" spc="-1" dirty="0">
              <a:solidFill>
                <a:srgbClr val="000000"/>
              </a:solidFill>
              <a:latin typeface="Calibri"/>
            </a:endParaRPr>
          </a:p>
          <a:p>
            <a:pPr defTabSz="457200">
              <a:lnSpc>
                <a:spcPct val="90000"/>
              </a:lnSpc>
            </a:pPr>
            <a:endParaRPr lang="fr-FR" sz="2000" b="0" strike="noStrike" spc="-1" dirty="0">
              <a:solidFill>
                <a:srgbClr val="000000"/>
              </a:solidFill>
              <a:latin typeface="Calibri"/>
            </a:endParaRPr>
          </a:p>
          <a:p>
            <a:pPr defTabSz="457200">
              <a:lnSpc>
                <a:spcPct val="90000"/>
              </a:lnSpc>
            </a:pPr>
            <a:endParaRPr lang="fr-FR" sz="2000" b="0" strike="noStrike" spc="-1" dirty="0">
              <a:solidFill>
                <a:srgbClr val="000000"/>
              </a:solidFill>
              <a:latin typeface="Calibri"/>
            </a:endParaRPr>
          </a:p>
          <a:p>
            <a:pPr defTabSz="457200">
              <a:lnSpc>
                <a:spcPct val="90000"/>
              </a:lnSpc>
            </a:pPr>
            <a:r>
              <a:rPr lang="fr-FR" sz="2800" b="1" strike="noStrike" spc="-1" dirty="0">
                <a:solidFill>
                  <a:schemeClr val="accent1"/>
                </a:solidFill>
                <a:latin typeface="Marianne"/>
                <a:ea typeface="DejaVu Sans"/>
              </a:rPr>
              <a:t>INFOS RÉORIENTATIONS FIN DE SEMESTRE 1</a:t>
            </a:r>
            <a:endParaRPr lang="fr-FR" sz="2800" b="0" strike="noStrike" spc="-1" dirty="0">
              <a:solidFill>
                <a:schemeClr val="accent1"/>
              </a:solidFill>
              <a:latin typeface="Calibri"/>
            </a:endParaRPr>
          </a:p>
          <a:p>
            <a:pPr defTabSz="457200">
              <a:lnSpc>
                <a:spcPct val="90000"/>
              </a:lnSpc>
            </a:pPr>
            <a:endParaRPr lang="fr-FR" sz="1400" b="0" strike="noStrike" spc="-1" dirty="0">
              <a:solidFill>
                <a:srgbClr val="000000"/>
              </a:solidFill>
              <a:latin typeface="Calibri"/>
            </a:endParaRPr>
          </a:p>
          <a:p>
            <a:pPr defTabSz="457200">
              <a:lnSpc>
                <a:spcPct val="90000"/>
              </a:lnSpc>
            </a:pPr>
            <a:r>
              <a:rPr lang="fr-FR" sz="2000" b="0" strike="noStrike" spc="-1" dirty="0">
                <a:solidFill>
                  <a:srgbClr val="000000"/>
                </a:solidFill>
                <a:latin typeface="Marianne"/>
                <a:ea typeface="DejaVu Sans"/>
              </a:rPr>
              <a:t>		Possibilité de se réorienter vers une autre université et/ou une autre filière à la fin du premier semestre de première année.</a:t>
            </a:r>
            <a:endParaRPr lang="fr-FR" sz="2000" b="0" strike="noStrike" spc="-1" dirty="0">
              <a:solidFill>
                <a:srgbClr val="000000"/>
              </a:solidFill>
              <a:latin typeface="Calibri"/>
            </a:endParaRPr>
          </a:p>
          <a:p>
            <a:pPr defTabSz="457200">
              <a:lnSpc>
                <a:spcPct val="90000"/>
              </a:lnSpc>
            </a:pPr>
            <a:endParaRPr lang="fr-FR" sz="2000" b="0" strike="noStrike" spc="-1" dirty="0">
              <a:solidFill>
                <a:srgbClr val="000000"/>
              </a:solidFill>
              <a:latin typeface="Calibri"/>
            </a:endParaRPr>
          </a:p>
          <a:p>
            <a:pPr marL="241200" lvl="1" defTabSz="457200">
              <a:lnSpc>
                <a:spcPct val="90000"/>
              </a:lnSpc>
              <a:buClr>
                <a:srgbClr val="000000"/>
              </a:buClr>
            </a:pPr>
            <a:endParaRPr lang="fr-FR" sz="2000" b="0" strike="noStrike" spc="-1" dirty="0">
              <a:solidFill>
                <a:srgbClr val="000000"/>
              </a:solidFill>
              <a:latin typeface="Calibri"/>
            </a:endParaRPr>
          </a:p>
          <a:p>
            <a:pPr defTabSz="457200">
              <a:lnSpc>
                <a:spcPct val="100000"/>
              </a:lnSpc>
              <a:spcBef>
                <a:spcPts val="1426"/>
              </a:spcBef>
            </a:pPr>
            <a:endParaRPr lang="fr-FR" sz="24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4B5E13A3-4B84-F330-F376-DA1BBCD014BF}"/>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517547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sp>
        <p:nvSpPr>
          <p:cNvPr id="163" name="ZoneTexte 1"/>
          <p:cNvSpPr/>
          <p:nvPr/>
        </p:nvSpPr>
        <p:spPr>
          <a:xfrm>
            <a:off x="389520" y="915120"/>
            <a:ext cx="10939320" cy="53374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90000"/>
              </a:lnSpc>
            </a:pPr>
            <a:r>
              <a:rPr lang="fr-FR" sz="2800" b="1" strike="noStrike" spc="-1" dirty="0">
                <a:solidFill>
                  <a:schemeClr val="accent1"/>
                </a:solidFill>
                <a:latin typeface="Marianne"/>
              </a:rPr>
              <a:t>LES SEMAINES DE PRÉ-RENTRÉE</a:t>
            </a:r>
            <a:endParaRPr lang="fr-FR" sz="2800" b="0" strike="noStrike" spc="-1" dirty="0">
              <a:solidFill>
                <a:schemeClr val="accent1"/>
              </a:solidFill>
              <a:latin typeface="Calibri"/>
            </a:endParaRPr>
          </a:p>
          <a:p>
            <a:pPr defTabSz="457200">
              <a:lnSpc>
                <a:spcPct val="10000"/>
              </a:lnSpc>
            </a:pPr>
            <a:endParaRPr lang="fr-FR" sz="2400" b="0" strike="noStrike" spc="-1" dirty="0">
              <a:solidFill>
                <a:srgbClr val="000000"/>
              </a:solidFill>
              <a:latin typeface="Calibri"/>
            </a:endParaRPr>
          </a:p>
          <a:p>
            <a:pPr defTabSz="457200">
              <a:lnSpc>
                <a:spcPct val="100000"/>
              </a:lnSpc>
              <a:spcBef>
                <a:spcPts val="1426"/>
              </a:spcBef>
            </a:pPr>
            <a:endParaRPr lang="fr-FR" sz="2400" b="0" strike="noStrike" spc="-1" dirty="0">
              <a:solidFill>
                <a:srgbClr val="000000"/>
              </a:solidFill>
              <a:latin typeface="Calibri"/>
            </a:endParaRPr>
          </a:p>
          <a:p>
            <a:pPr defTabSz="457200">
              <a:lnSpc>
                <a:spcPct val="100000"/>
              </a:lnSpc>
              <a:spcBef>
                <a:spcPts val="1426"/>
              </a:spcBef>
            </a:pPr>
            <a:r>
              <a:rPr lang="fr-FR" sz="2400" b="0" strike="noStrike" spc="-1" dirty="0">
                <a:solidFill>
                  <a:srgbClr val="000000"/>
                </a:solidFill>
                <a:latin typeface="Marianne"/>
                <a:ea typeface="DejaVu Sans"/>
              </a:rPr>
              <a:t>Convocation à </a:t>
            </a:r>
            <a:r>
              <a:rPr lang="fr-FR" sz="2400" b="1" strike="noStrike" spc="-1" dirty="0">
                <a:solidFill>
                  <a:schemeClr val="accent1"/>
                </a:solidFill>
                <a:latin typeface="Marianne"/>
                <a:ea typeface="DejaVu Sans"/>
              </a:rPr>
              <a:t>une demi-journée de découverte</a:t>
            </a:r>
            <a:endParaRPr lang="fr-FR" sz="2400" b="0" strike="noStrike" spc="-1" dirty="0">
              <a:solidFill>
                <a:schemeClr val="accent1"/>
              </a:solidFill>
              <a:latin typeface="Calibri"/>
            </a:endParaRPr>
          </a:p>
          <a:p>
            <a:pPr defTabSz="457200">
              <a:lnSpc>
                <a:spcPct val="100000"/>
              </a:lnSpc>
              <a:spcBef>
                <a:spcPts val="1426"/>
              </a:spcBef>
            </a:pPr>
            <a:r>
              <a:rPr lang="fr-FR" sz="2400" b="1" strike="noStrike" spc="-1" dirty="0">
                <a:solidFill>
                  <a:srgbClr val="000000"/>
                </a:solidFill>
                <a:latin typeface="Marianne"/>
                <a:ea typeface="DejaVu Sans"/>
              </a:rPr>
              <a:t>Votre présence est obligatoire. </a:t>
            </a:r>
            <a:br>
              <a:rPr sz="2400" dirty="0"/>
            </a:br>
            <a:r>
              <a:rPr lang="fr-FR" sz="2400" b="1" strike="noStrike" spc="-1" dirty="0">
                <a:solidFill>
                  <a:srgbClr val="000000"/>
                </a:solidFill>
                <a:latin typeface="Marianne"/>
                <a:ea typeface="DejaVu Sans"/>
              </a:rPr>
              <a:t>Assurez-vous de l’avoir bien reçue sur votre adresse mail personnelle !</a:t>
            </a:r>
            <a:br>
              <a:rPr sz="2400" dirty="0"/>
            </a:br>
            <a:r>
              <a:rPr lang="fr-FR" sz="2400" dirty="0"/>
              <a:t>Sinon signalez-vous au </a:t>
            </a:r>
            <a:r>
              <a:rPr lang="fr-FR" sz="2400" dirty="0" err="1"/>
              <a:t>secretariat</a:t>
            </a:r>
            <a:r>
              <a:rPr lang="fr-FR" sz="2400" dirty="0"/>
              <a:t> : </a:t>
            </a:r>
            <a:r>
              <a:rPr lang="fr-FR" sz="2400" dirty="0">
                <a:hlinkClick r:id="rId2"/>
              </a:rPr>
              <a:t>dpt-lea-licence@univ-lille.fr</a:t>
            </a:r>
            <a:endParaRPr lang="fr-FR" sz="2400" dirty="0"/>
          </a:p>
          <a:p>
            <a:pPr defTabSz="457200">
              <a:lnSpc>
                <a:spcPct val="100000"/>
              </a:lnSpc>
              <a:spcBef>
                <a:spcPts val="1426"/>
              </a:spcBef>
            </a:pPr>
            <a:r>
              <a:rPr lang="fr-FR" sz="2400" b="0" strike="noStrike" spc="-1" dirty="0">
                <a:solidFill>
                  <a:srgbClr val="000000"/>
                </a:solidFill>
                <a:latin typeface="Marianne"/>
                <a:ea typeface="DejaVu Sans"/>
              </a:rPr>
              <a:t>Au programme :</a:t>
            </a:r>
            <a:endParaRPr lang="fr-FR" sz="2400" b="0" strike="noStrike" spc="-1" dirty="0">
              <a:solidFill>
                <a:srgbClr val="000000"/>
              </a:solidFill>
              <a:latin typeface="Calibri"/>
            </a:endParaRPr>
          </a:p>
          <a:p>
            <a:pPr marL="457200" lvl="1" indent="-216000" defTabSz="457200">
              <a:lnSpc>
                <a:spcPct val="100000"/>
              </a:lnSpc>
              <a:spcBef>
                <a:spcPts val="825"/>
              </a:spcBef>
              <a:buClr>
                <a:srgbClr val="000000"/>
              </a:buClr>
              <a:buSzPct val="45000"/>
              <a:buFont typeface="Arial"/>
              <a:buChar char="●"/>
            </a:pPr>
            <a:r>
              <a:rPr lang="fr-FR" sz="2400" b="0" strike="noStrike" spc="-1" dirty="0">
                <a:solidFill>
                  <a:srgbClr val="000000"/>
                </a:solidFill>
                <a:latin typeface="Marianne"/>
                <a:ea typeface="DejaVu Sans"/>
              </a:rPr>
              <a:t> Tests de positionnement en maths et français </a:t>
            </a:r>
            <a:endParaRPr lang="fr-FR" sz="2400" b="0" strike="noStrike" spc="-1" dirty="0">
              <a:solidFill>
                <a:srgbClr val="000000"/>
              </a:solidFill>
              <a:latin typeface="Calibri"/>
            </a:endParaRPr>
          </a:p>
          <a:p>
            <a:pPr marL="457200" lvl="1" indent="-216000" defTabSz="457200">
              <a:lnSpc>
                <a:spcPct val="100000"/>
              </a:lnSpc>
              <a:spcBef>
                <a:spcPts val="825"/>
              </a:spcBef>
              <a:buClr>
                <a:srgbClr val="000000"/>
              </a:buClr>
              <a:buSzPct val="45000"/>
              <a:buFont typeface="Arial"/>
              <a:buChar char="●"/>
            </a:pPr>
            <a:r>
              <a:rPr lang="fr-FR" sz="2400" b="0" strike="noStrike" spc="-1" dirty="0">
                <a:solidFill>
                  <a:srgbClr val="000000"/>
                </a:solidFill>
                <a:latin typeface="Marianne"/>
                <a:ea typeface="DejaVu Sans"/>
              </a:rPr>
              <a:t> Formulaire d’emploi du temps</a:t>
            </a:r>
            <a:endParaRPr lang="fr-FR" sz="2400" b="0" strike="noStrike" spc="-1" dirty="0">
              <a:solidFill>
                <a:srgbClr val="000000"/>
              </a:solidFill>
              <a:latin typeface="Calibri"/>
            </a:endParaRPr>
          </a:p>
          <a:p>
            <a:pPr marL="457200" lvl="1" indent="-216000" defTabSz="457200">
              <a:lnSpc>
                <a:spcPct val="100000"/>
              </a:lnSpc>
              <a:spcBef>
                <a:spcPts val="825"/>
              </a:spcBef>
              <a:buClr>
                <a:srgbClr val="000000"/>
              </a:buClr>
              <a:buSzPct val="45000"/>
              <a:buFont typeface="Arial"/>
              <a:buChar char="●"/>
            </a:pPr>
            <a:r>
              <a:rPr lang="fr-FR" sz="2400" b="0" strike="noStrike" spc="-1" dirty="0">
                <a:solidFill>
                  <a:srgbClr val="000000"/>
                </a:solidFill>
                <a:latin typeface="Marianne"/>
                <a:ea typeface="DejaVu Sans"/>
              </a:rPr>
              <a:t> Présentation de l’ENT et de Moodle</a:t>
            </a:r>
            <a:endParaRPr lang="fr-FR" sz="2400" b="0" strike="noStrike" spc="-1" dirty="0">
              <a:solidFill>
                <a:srgbClr val="000000"/>
              </a:solidFill>
              <a:latin typeface="Calibri"/>
            </a:endParaRPr>
          </a:p>
          <a:p>
            <a:pPr marL="457200" lvl="1" indent="-216000" defTabSz="457200">
              <a:lnSpc>
                <a:spcPct val="100000"/>
              </a:lnSpc>
              <a:spcBef>
                <a:spcPts val="825"/>
              </a:spcBef>
              <a:buClr>
                <a:srgbClr val="000000"/>
              </a:buClr>
              <a:buSzPct val="45000"/>
              <a:buFont typeface="Arial"/>
              <a:buChar char="●"/>
            </a:pPr>
            <a:r>
              <a:rPr lang="fr-FR" sz="2400" b="0" strike="noStrike" spc="-1" dirty="0">
                <a:solidFill>
                  <a:srgbClr val="000000"/>
                </a:solidFill>
                <a:latin typeface="Marianne"/>
                <a:ea typeface="DejaVu Sans"/>
              </a:rPr>
              <a:t> Visite du département</a:t>
            </a:r>
            <a:endParaRPr lang="fr-FR" sz="2400" b="0" strike="noStrike" spc="-1" dirty="0">
              <a:solidFill>
                <a:srgbClr val="000000"/>
              </a:solidFill>
              <a:latin typeface="Calibri"/>
            </a:endParaRPr>
          </a:p>
        </p:txBody>
      </p:sp>
      <p:sp>
        <p:nvSpPr>
          <p:cNvPr id="2" name="Espace réservé du texte 1">
            <a:extLst>
              <a:ext uri="{FF2B5EF4-FFF2-40B4-BE49-F238E27FC236}">
                <a16:creationId xmlns:a16="http://schemas.microsoft.com/office/drawing/2014/main" id="{07AF4F33-8811-A19F-9D34-82A25C444FB7}"/>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548920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0"/>
          </p:nvPr>
        </p:nvSpPr>
        <p:spPr/>
        <p:txBody>
          <a:bodyPr/>
          <a:lstStyle/>
          <a:p>
            <a:endParaRPr lang="fr-FR"/>
          </a:p>
        </p:txBody>
      </p:sp>
      <p:sp>
        <p:nvSpPr>
          <p:cNvPr id="10" name="Rectangle à coins arrondis 9"/>
          <p:cNvSpPr/>
          <p:nvPr/>
        </p:nvSpPr>
        <p:spPr>
          <a:xfrm>
            <a:off x="723899" y="762000"/>
            <a:ext cx="3286125" cy="2828925"/>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000000"/>
                </a:solidFill>
                <a:latin typeface="Marianne" pitchFamily="50" charset="0"/>
              </a:rPr>
              <a:t>11 septembre - 12h00</a:t>
            </a:r>
          </a:p>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400" b="1" dirty="0">
                <a:solidFill>
                  <a:srgbClr val="000000"/>
                </a:solidFill>
                <a:latin typeface="Marianne" pitchFamily="50" charset="0"/>
              </a:rPr>
              <a:t>Campus en fête</a:t>
            </a:r>
          </a:p>
          <a:p>
            <a:pP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2000" b="1" dirty="0">
              <a:solidFill>
                <a:srgbClr val="000000"/>
              </a:solidFill>
              <a:latin typeface="Marianne" pitchFamily="50" charset="0"/>
            </a:endParaRPr>
          </a:p>
          <a:p>
            <a:pPr marL="342900" indent="-342900">
              <a:lnSpc>
                <a:spcPct val="90000"/>
              </a:lnSpc>
              <a:buClr>
                <a:schemeClr val="accent1"/>
              </a:buClr>
              <a:buSzPct val="10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dirty="0">
                <a:solidFill>
                  <a:srgbClr val="000000"/>
                </a:solidFill>
                <a:latin typeface="Marianne" pitchFamily="50" charset="0"/>
              </a:rPr>
              <a:t>Stands et animations par les associations, services et partenaires</a:t>
            </a:r>
          </a:p>
          <a:p>
            <a:pPr marL="342900" indent="-342900">
              <a:lnSpc>
                <a:spcPct val="90000"/>
              </a:lnSpc>
              <a:buClr>
                <a:schemeClr val="accent1"/>
              </a:buClr>
              <a:buSzPct val="10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dirty="0" err="1">
                <a:solidFill>
                  <a:srgbClr val="000000"/>
                </a:solidFill>
                <a:latin typeface="Marianne" pitchFamily="50" charset="0"/>
              </a:rPr>
              <a:t>Color</a:t>
            </a:r>
            <a:r>
              <a:rPr lang="fr-FR" altLang="fr-FR" dirty="0">
                <a:solidFill>
                  <a:srgbClr val="000000"/>
                </a:solidFill>
                <a:latin typeface="Marianne" pitchFamily="50" charset="0"/>
              </a:rPr>
              <a:t> </a:t>
            </a:r>
            <a:r>
              <a:rPr lang="fr-FR" altLang="fr-FR" dirty="0" err="1">
                <a:solidFill>
                  <a:srgbClr val="000000"/>
                </a:solidFill>
                <a:latin typeface="Marianne" pitchFamily="50" charset="0"/>
              </a:rPr>
              <a:t>run</a:t>
            </a:r>
            <a:r>
              <a:rPr lang="fr-FR" altLang="fr-FR" dirty="0">
                <a:solidFill>
                  <a:srgbClr val="000000"/>
                </a:solidFill>
                <a:latin typeface="Marianne" pitchFamily="50" charset="0"/>
              </a:rPr>
              <a:t> à 16h sur Cité scientifique</a:t>
            </a:r>
          </a:p>
        </p:txBody>
      </p:sp>
      <p:sp>
        <p:nvSpPr>
          <p:cNvPr id="11" name="Rectangle à coins arrondis 10"/>
          <p:cNvSpPr/>
          <p:nvPr/>
        </p:nvSpPr>
        <p:spPr>
          <a:xfrm>
            <a:off x="4448174" y="762001"/>
            <a:ext cx="3286125" cy="2828924"/>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000000"/>
                </a:solidFill>
                <a:latin typeface="Marianne" pitchFamily="50" charset="0"/>
              </a:rPr>
              <a:t> 9 septembre à 11h30</a:t>
            </a:r>
          </a:p>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400" b="1" dirty="0">
                <a:solidFill>
                  <a:srgbClr val="000000"/>
                </a:solidFill>
                <a:latin typeface="Marianne" pitchFamily="50" charset="0"/>
              </a:rPr>
              <a:t>Live Twitch</a:t>
            </a:r>
          </a:p>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400" b="1" dirty="0">
                <a:solidFill>
                  <a:srgbClr val="000000"/>
                </a:solidFill>
                <a:latin typeface="Marianne" pitchFamily="50" charset="0"/>
              </a:rPr>
              <a:t>« Décode ta fac »</a:t>
            </a:r>
          </a:p>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2400" b="1" dirty="0">
              <a:solidFill>
                <a:srgbClr val="000000"/>
              </a:solidFill>
              <a:latin typeface="Marianne" pitchFamily="50" charset="0"/>
            </a:endParaRPr>
          </a:p>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000" dirty="0">
                <a:solidFill>
                  <a:srgbClr val="000000"/>
                </a:solidFill>
                <a:latin typeface="Marianne" pitchFamily="50" charset="0"/>
              </a:rPr>
              <a:t>Pour comprendre l’organisation de l’université et de votre formation.</a:t>
            </a:r>
          </a:p>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2400" b="1" dirty="0">
              <a:solidFill>
                <a:srgbClr val="000000"/>
              </a:solidFill>
              <a:latin typeface="Marianne" pitchFamily="50" charset="0"/>
            </a:endParaRPr>
          </a:p>
        </p:txBody>
      </p:sp>
      <p:sp>
        <p:nvSpPr>
          <p:cNvPr id="17" name="Rectangle à coins arrondis 16"/>
          <p:cNvSpPr/>
          <p:nvPr/>
        </p:nvSpPr>
        <p:spPr>
          <a:xfrm>
            <a:off x="8143873" y="762000"/>
            <a:ext cx="3710275" cy="3149097"/>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ctr">
              <a:buFont typeface="Arial" panose="020B0604020202020204" pitchFamily="34" charset="0"/>
              <a:buChar char="•"/>
            </a:pPr>
            <a:r>
              <a:rPr lang="fr-FR" dirty="0">
                <a:solidFill>
                  <a:schemeClr val="tx1"/>
                </a:solidFill>
              </a:rPr>
              <a:t>11/09 de 9h à 11h sur Moulins et PDB</a:t>
            </a:r>
          </a:p>
          <a:p>
            <a:pPr marL="285750" indent="-285750" algn="ctr">
              <a:buFont typeface="Arial" panose="020B0604020202020204" pitchFamily="34" charset="0"/>
              <a:buChar char="•"/>
            </a:pPr>
            <a:r>
              <a:rPr lang="fr-FR" dirty="0">
                <a:solidFill>
                  <a:schemeClr val="tx1"/>
                </a:solidFill>
              </a:rPr>
              <a:t>22/09 de 14h à 16 sur CS</a:t>
            </a:r>
          </a:p>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000" b="1" dirty="0">
                <a:solidFill>
                  <a:srgbClr val="000000"/>
                </a:solidFill>
                <a:latin typeface="Marianne" pitchFamily="50" charset="0"/>
              </a:rPr>
              <a:t>Accompagnement Capte ta Fac </a:t>
            </a:r>
          </a:p>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000" b="1" dirty="0">
                <a:solidFill>
                  <a:srgbClr val="000000"/>
                </a:solidFill>
                <a:latin typeface="Marianne" pitchFamily="50" charset="0"/>
              </a:rPr>
              <a:t>sur inscription</a:t>
            </a:r>
          </a:p>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800" dirty="0">
              <a:solidFill>
                <a:srgbClr val="000000"/>
              </a:solidFill>
              <a:latin typeface="Marianne" pitchFamily="50" charset="0"/>
            </a:endParaRPr>
          </a:p>
          <a:p>
            <a:pPr algn="ctr"/>
            <a:r>
              <a:rPr lang="fr-FR" altLang="fr-FR" dirty="0">
                <a:solidFill>
                  <a:srgbClr val="000000"/>
                </a:solidFill>
                <a:latin typeface="Marianne" pitchFamily="50" charset="0"/>
              </a:rPr>
              <a:t>Pour comprendre l’organisation de l’université à travers la prise en main de l’ENT étudiant</a:t>
            </a:r>
          </a:p>
          <a:p>
            <a:pPr algn="ctr"/>
            <a:endParaRPr lang="fr-FR" altLang="fr-FR" dirty="0">
              <a:solidFill>
                <a:srgbClr val="000000"/>
              </a:solidFill>
              <a:latin typeface="Marianne" pitchFamily="50" charset="0"/>
            </a:endParaRPr>
          </a:p>
        </p:txBody>
      </p:sp>
      <p:sp>
        <p:nvSpPr>
          <p:cNvPr id="18" name="Rectangle à coins arrondis 17"/>
          <p:cNvSpPr/>
          <p:nvPr/>
        </p:nvSpPr>
        <p:spPr>
          <a:xfrm>
            <a:off x="685801" y="3886196"/>
            <a:ext cx="3575481" cy="2103543"/>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000" b="1" dirty="0">
                <a:solidFill>
                  <a:srgbClr val="000000"/>
                </a:solidFill>
                <a:latin typeface="Marianne" pitchFamily="50" charset="0"/>
              </a:rPr>
              <a:t>18 septembre - 19h00</a:t>
            </a:r>
          </a:p>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800" b="1" dirty="0">
                <a:solidFill>
                  <a:srgbClr val="000000"/>
                </a:solidFill>
                <a:latin typeface="Marianne" pitchFamily="50" charset="0"/>
              </a:rPr>
              <a:t>Soirée cinéma</a:t>
            </a:r>
          </a:p>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000" b="1" dirty="0">
                <a:solidFill>
                  <a:srgbClr val="000000"/>
                </a:solidFill>
                <a:latin typeface="Marianne" pitchFamily="50" charset="0"/>
              </a:rPr>
              <a:t>Campus Pont-de-Bois</a:t>
            </a:r>
          </a:p>
          <a:p>
            <a:pP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1200" b="1" dirty="0">
              <a:solidFill>
                <a:srgbClr val="000000"/>
              </a:solidFill>
              <a:latin typeface="Marianne" pitchFamily="50" charset="0"/>
            </a:endParaRPr>
          </a:p>
          <a:p>
            <a:pPr marL="342900" indent="-342900">
              <a:lnSpc>
                <a:spcPct val="90000"/>
              </a:lnSpc>
              <a:buClr>
                <a:schemeClr val="accent1"/>
              </a:buClr>
              <a:buSzPct val="10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000" dirty="0">
                <a:solidFill>
                  <a:srgbClr val="000000"/>
                </a:solidFill>
                <a:latin typeface="Marianne" pitchFamily="50" charset="0"/>
              </a:rPr>
              <a:t>Rendez-vous au Kino pour une séance gratuite.</a:t>
            </a:r>
          </a:p>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2000" dirty="0">
              <a:solidFill>
                <a:srgbClr val="000000"/>
              </a:solidFill>
              <a:latin typeface="Marianne" pitchFamily="50" charset="0"/>
            </a:endParaRPr>
          </a:p>
          <a:p>
            <a:pP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b="1" dirty="0">
              <a:solidFill>
                <a:srgbClr val="000000"/>
              </a:solidFill>
              <a:latin typeface="Marianne" pitchFamily="50" charset="0"/>
            </a:endParaRPr>
          </a:p>
        </p:txBody>
      </p:sp>
      <p:sp>
        <p:nvSpPr>
          <p:cNvPr id="19" name="Rectangle à coins arrondis 18"/>
          <p:cNvSpPr/>
          <p:nvPr/>
        </p:nvSpPr>
        <p:spPr>
          <a:xfrm>
            <a:off x="4524375" y="3886197"/>
            <a:ext cx="3333749" cy="2265893"/>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000000"/>
                </a:solidFill>
                <a:latin typeface="Marianne" pitchFamily="50" charset="0"/>
              </a:rPr>
              <a:t>24 septembre </a:t>
            </a:r>
          </a:p>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000" b="1" dirty="0">
                <a:solidFill>
                  <a:schemeClr val="tx1"/>
                </a:solidFill>
                <a:latin typeface="Marianne" pitchFamily="50" charset="0"/>
              </a:rPr>
              <a:t>Rentrée culturelle </a:t>
            </a:r>
          </a:p>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000" dirty="0">
                <a:solidFill>
                  <a:schemeClr val="tx1"/>
                </a:solidFill>
              </a:rPr>
              <a:t>et concert </a:t>
            </a:r>
            <a:r>
              <a:rPr lang="fr-FR" sz="2000" dirty="0">
                <a:solidFill>
                  <a:schemeClr val="tx1"/>
                </a:solidFill>
                <a:effectLst/>
              </a:rPr>
              <a:t>gratuit (Kino)</a:t>
            </a:r>
            <a:endParaRPr lang="fr-FR" altLang="fr-FR" sz="2000" b="1" dirty="0">
              <a:solidFill>
                <a:schemeClr val="tx1"/>
              </a:solidFill>
              <a:latin typeface="Marianne" pitchFamily="50" charset="0"/>
            </a:endParaRPr>
          </a:p>
          <a:p>
            <a:pP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b="1" dirty="0">
              <a:solidFill>
                <a:srgbClr val="000000"/>
              </a:solidFill>
              <a:latin typeface="Marianne" pitchFamily="50" charset="0"/>
            </a:endParaRPr>
          </a:p>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800" dirty="0">
                <a:solidFill>
                  <a:srgbClr val="000000"/>
                </a:solidFill>
                <a:latin typeface="Marianne" pitchFamily="50" charset="0"/>
              </a:rPr>
              <a:t>Animations sur le campus Pont-de-Bois pour découvrir la richesse de la vie culturelle universitaire</a:t>
            </a:r>
          </a:p>
        </p:txBody>
      </p:sp>
      <p:sp>
        <p:nvSpPr>
          <p:cNvPr id="20" name="Rectangle à coins arrondis 19"/>
          <p:cNvSpPr/>
          <p:nvPr/>
        </p:nvSpPr>
        <p:spPr>
          <a:xfrm>
            <a:off x="8143874" y="4001621"/>
            <a:ext cx="3710274" cy="2265893"/>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000000"/>
                </a:solidFill>
                <a:latin typeface="Marianne" pitchFamily="50" charset="0"/>
              </a:rPr>
              <a:t>25 septembre - 18h30</a:t>
            </a:r>
          </a:p>
          <a:p>
            <a:pP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400" b="1" dirty="0">
                <a:solidFill>
                  <a:srgbClr val="000000"/>
                </a:solidFill>
                <a:latin typeface="Marianne" pitchFamily="50" charset="0"/>
              </a:rPr>
              <a:t>Carnaval et concert</a:t>
            </a:r>
          </a:p>
          <a:p>
            <a:pP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dirty="0">
                <a:solidFill>
                  <a:srgbClr val="000000"/>
                </a:solidFill>
                <a:latin typeface="Marianne" pitchFamily="50" charset="0"/>
              </a:rPr>
              <a:t>Gare St Sauveur (Lille) </a:t>
            </a:r>
          </a:p>
          <a:p>
            <a:pP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dirty="0">
                <a:solidFill>
                  <a:srgbClr val="000000"/>
                </a:solidFill>
                <a:latin typeface="Marianne" pitchFamily="50" charset="0"/>
              </a:rPr>
              <a:t> </a:t>
            </a:r>
          </a:p>
          <a:p>
            <a:pPr marL="342900" indent="-342900">
              <a:lnSpc>
                <a:spcPct val="90000"/>
              </a:lnSpc>
              <a:buClr>
                <a:schemeClr val="accent3"/>
              </a:buClr>
              <a:buSzPct val="10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dirty="0">
                <a:solidFill>
                  <a:srgbClr val="000000"/>
                </a:solidFill>
                <a:latin typeface="Marianne" pitchFamily="50" charset="0"/>
              </a:rPr>
              <a:t>Portez les couleurs de votre campus</a:t>
            </a:r>
          </a:p>
          <a:p>
            <a:pPr marL="342900" indent="-342900">
              <a:lnSpc>
                <a:spcPct val="90000"/>
              </a:lnSpc>
              <a:buClr>
                <a:schemeClr val="accent3"/>
              </a:buClr>
              <a:buSzPct val="10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dirty="0">
                <a:solidFill>
                  <a:srgbClr val="000000"/>
                </a:solidFill>
                <a:latin typeface="Marianne" pitchFamily="50" charset="0"/>
              </a:rPr>
              <a:t>Clôturez les JIVÉ en musique !</a:t>
            </a:r>
          </a:p>
          <a:p>
            <a:pP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b="1" dirty="0">
              <a:solidFill>
                <a:srgbClr val="000000"/>
              </a:solidFill>
              <a:latin typeface="Marianne" pitchFamily="50" charset="0"/>
            </a:endParaRPr>
          </a:p>
          <a:p>
            <a:pPr>
              <a:lnSpc>
                <a:spcPct val="90000"/>
              </a:lnSpc>
              <a:buClr>
                <a:srgbClr val="FC535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2000" dirty="0">
              <a:solidFill>
                <a:srgbClr val="000000"/>
              </a:solidFill>
              <a:latin typeface="Marianne" pitchFamily="50"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824230" y="867409"/>
            <a:ext cx="8923815" cy="1153781"/>
          </a:xfrm>
          <a:prstGeom prst="rect">
            <a:avLst/>
          </a:prstGeom>
        </p:spPr>
        <p:txBody>
          <a:bodyPr anchor="t">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0" i="0" u="none" strike="noStrike" kern="1200" cap="none" spc="0" normalizeH="0" baseline="0" noProof="0" dirty="0">
                <a:ln>
                  <a:noFill/>
                </a:ln>
                <a:solidFill>
                  <a:schemeClr val="tx1"/>
                </a:solidFill>
                <a:effectLst/>
                <a:uLnTx/>
                <a:uFillTx/>
                <a:latin typeface="+mj-lt"/>
                <a:ea typeface="+mj-ea"/>
                <a:cs typeface="+mj-cs"/>
              </a:rPr>
              <a:t>Téléchargez </a:t>
            </a:r>
            <a:r>
              <a:rPr kumimoji="0" lang="fr-FR" sz="3600" b="0" i="0" u="none" strike="noStrike" kern="1200" cap="none" spc="0" normalizeH="0" baseline="0" noProof="0" dirty="0" err="1">
                <a:ln>
                  <a:noFill/>
                </a:ln>
                <a:solidFill>
                  <a:schemeClr val="tx1"/>
                </a:solidFill>
                <a:effectLst/>
                <a:uLnTx/>
                <a:uFillTx/>
                <a:latin typeface="+mj-lt"/>
                <a:ea typeface="+mj-ea"/>
                <a:cs typeface="+mj-cs"/>
              </a:rPr>
              <a:t>Lilu</a:t>
            </a:r>
            <a:r>
              <a:rPr kumimoji="0" lang="fr-FR" sz="3600" b="0" i="0" u="none" strike="noStrike" kern="1200" cap="none" spc="0" normalizeH="0" baseline="0" noProof="0" dirty="0">
                <a:ln>
                  <a:noFill/>
                </a:ln>
                <a:solidFill>
                  <a:schemeClr val="tx1"/>
                </a:solidFill>
                <a:effectLst/>
                <a:uLnTx/>
                <a:uFillTx/>
                <a:latin typeface="+mj-lt"/>
                <a:ea typeface="+mj-ea"/>
                <a:cs typeface="+mj-cs"/>
              </a:rPr>
              <a:t>, l’application mobile de l’Université de Lille !</a:t>
            </a:r>
          </a:p>
        </p:txBody>
      </p:sp>
      <p:sp>
        <p:nvSpPr>
          <p:cNvPr id="7" name="Titre 1">
            <a:extLst>
              <a:ext uri="{FF2B5EF4-FFF2-40B4-BE49-F238E27FC236}">
                <a16:creationId xmlns:a16="http://schemas.microsoft.com/office/drawing/2014/main" id="{FBAEC4AE-2CB2-1F48-AEB3-FA1DB88C1773}"/>
              </a:ext>
            </a:extLst>
          </p:cNvPr>
          <p:cNvSpPr txBox="1">
            <a:spLocks/>
          </p:cNvSpPr>
          <p:nvPr/>
        </p:nvSpPr>
        <p:spPr>
          <a:xfrm>
            <a:off x="338189" y="2194559"/>
            <a:ext cx="8291462" cy="3867574"/>
          </a:xfrm>
          <a:prstGeom prst="rect">
            <a:avLst/>
          </a:prstGeom>
        </p:spPr>
        <p:txBody>
          <a:bodyPr anchor="t">
            <a:normAutofit fontScale="90000" lnSpcReduction="20000"/>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20000"/>
              </a:lnSpc>
            </a:pPr>
            <a:r>
              <a:rPr lang="fr-FR" sz="2000" dirty="0"/>
              <a:t>Connectez-vous avec vos identifiants ENT et profitez de toutes les fonctionnalités qu’offre l’application :</a:t>
            </a:r>
          </a:p>
          <a:p>
            <a:endParaRPr lang="fr-FR" sz="2000" dirty="0"/>
          </a:p>
          <a:p>
            <a:pPr marL="342900" indent="-342900">
              <a:lnSpc>
                <a:spcPct val="120000"/>
              </a:lnSpc>
              <a:buFont typeface="Arial" panose="020B0604020202020204" pitchFamily="34" charset="0"/>
              <a:buChar char="•"/>
            </a:pPr>
            <a:r>
              <a:rPr lang="fr-FR" sz="2000" dirty="0"/>
              <a:t>Des actualités en lien avec la vie étudiante</a:t>
            </a:r>
          </a:p>
          <a:p>
            <a:pPr marL="342900" indent="-342900">
              <a:lnSpc>
                <a:spcPct val="120000"/>
              </a:lnSpc>
              <a:buFont typeface="Arial" panose="020B0604020202020204" pitchFamily="34" charset="0"/>
              <a:buChar char="•"/>
            </a:pPr>
            <a:r>
              <a:rPr lang="fr-FR" sz="2000" dirty="0"/>
              <a:t>Les menus de vos restaurants Crous favoris</a:t>
            </a:r>
          </a:p>
          <a:p>
            <a:pPr marL="342900" indent="-342900">
              <a:lnSpc>
                <a:spcPct val="120000"/>
              </a:lnSpc>
              <a:buFont typeface="Arial" panose="020B0604020202020204" pitchFamily="34" charset="0"/>
              <a:buChar char="•"/>
            </a:pPr>
            <a:r>
              <a:rPr lang="fr-FR" sz="2000" dirty="0"/>
              <a:t>Vos cours Moodle accessibles directement sur votre smartphone</a:t>
            </a:r>
          </a:p>
          <a:p>
            <a:pPr marL="342900" indent="-342900">
              <a:lnSpc>
                <a:spcPct val="120000"/>
              </a:lnSpc>
              <a:buFont typeface="Arial" panose="020B0604020202020204" pitchFamily="34" charset="0"/>
              <a:buChar char="•"/>
            </a:pPr>
            <a:r>
              <a:rPr lang="fr-FR" sz="2000" dirty="0"/>
              <a:t>Les résultats de vos examens à chaque fin de semestre</a:t>
            </a:r>
          </a:p>
          <a:p>
            <a:pPr marL="342900" indent="-342900">
              <a:lnSpc>
                <a:spcPct val="120000"/>
              </a:lnSpc>
              <a:buFont typeface="Arial" panose="020B0604020202020204" pitchFamily="34" charset="0"/>
              <a:buChar char="•"/>
            </a:pPr>
            <a:r>
              <a:rPr lang="fr-FR" sz="2000" dirty="0"/>
              <a:t>Vos mails universitaires</a:t>
            </a:r>
          </a:p>
          <a:p>
            <a:pPr marL="342900" indent="-342900">
              <a:lnSpc>
                <a:spcPct val="120000"/>
              </a:lnSpc>
              <a:buFont typeface="Arial" panose="020B0604020202020204" pitchFamily="34" charset="0"/>
              <a:buChar char="•"/>
            </a:pPr>
            <a:r>
              <a:rPr lang="fr-FR" sz="2000" dirty="0"/>
              <a:t>La possibilité de réserver un livre ou une salle de travail, et de consulter le taux d’affluences de vos BU</a:t>
            </a:r>
          </a:p>
          <a:p>
            <a:pPr marL="342900" indent="-342900">
              <a:lnSpc>
                <a:spcPct val="120000"/>
              </a:lnSpc>
              <a:buFont typeface="Arial" panose="020B0604020202020204" pitchFamily="34" charset="0"/>
              <a:buChar char="•"/>
            </a:pPr>
            <a:r>
              <a:rPr lang="fr-FR" sz="2000" dirty="0"/>
              <a:t>Une géolocalisation pour vous repérer sur les campus et pour vous rendre dans les lieux incontournables de votre quotidien</a:t>
            </a:r>
          </a:p>
          <a:p>
            <a:pPr marL="342900" indent="-342900">
              <a:lnSpc>
                <a:spcPct val="120000"/>
              </a:lnSpc>
              <a:buFont typeface="Arial" panose="020B0604020202020204" pitchFamily="34" charset="0"/>
              <a:buChar char="•"/>
            </a:pPr>
            <a:r>
              <a:rPr lang="fr-FR" sz="2000" dirty="0"/>
              <a:t>Selon votre formation, la fonctionnalité Emploi du temps est disponible</a:t>
            </a:r>
          </a:p>
        </p:txBody>
      </p:sp>
      <p:pic>
        <p:nvPicPr>
          <p:cNvPr id="8" name="Image 7" descr="qrcodeLilu2stores.png"/>
          <p:cNvPicPr>
            <a:picLocks noChangeAspect="1"/>
          </p:cNvPicPr>
          <p:nvPr/>
        </p:nvPicPr>
        <p:blipFill>
          <a:blip r:embed="rId2"/>
          <a:stretch>
            <a:fillRect/>
          </a:stretch>
        </p:blipFill>
        <p:spPr>
          <a:xfrm>
            <a:off x="8812160" y="2989552"/>
            <a:ext cx="3072581" cy="3072581"/>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graphisme, Danse, capture d’écran&#10;&#10;Le contenu généré par l’IA peut être incorrect.">
            <a:extLst>
              <a:ext uri="{FF2B5EF4-FFF2-40B4-BE49-F238E27FC236}">
                <a16:creationId xmlns:a16="http://schemas.microsoft.com/office/drawing/2014/main" id="{9DACCF42-5B32-0F81-5D77-D1117D1FDF8C}"/>
              </a:ext>
            </a:extLst>
          </p:cNvPr>
          <p:cNvPicPr>
            <a:picLocks noChangeAspect="1"/>
          </p:cNvPicPr>
          <p:nvPr/>
        </p:nvPicPr>
        <p:blipFill>
          <a:blip r:embed="rId2"/>
          <a:stretch>
            <a:fillRect/>
          </a:stretch>
        </p:blipFill>
        <p:spPr>
          <a:xfrm>
            <a:off x="1537432" y="737383"/>
            <a:ext cx="3904363" cy="6009104"/>
          </a:xfrm>
          <a:prstGeom prst="rect">
            <a:avLst/>
          </a:prstGeom>
        </p:spPr>
      </p:pic>
      <p:sp>
        <p:nvSpPr>
          <p:cNvPr id="3" name="ZoneTexte 2">
            <a:extLst>
              <a:ext uri="{FF2B5EF4-FFF2-40B4-BE49-F238E27FC236}">
                <a16:creationId xmlns:a16="http://schemas.microsoft.com/office/drawing/2014/main" id="{4FD3796F-7B85-5185-CC30-8914119D68D2}"/>
              </a:ext>
            </a:extLst>
          </p:cNvPr>
          <p:cNvSpPr txBox="1"/>
          <p:nvPr/>
        </p:nvSpPr>
        <p:spPr>
          <a:xfrm>
            <a:off x="5737634" y="1327203"/>
            <a:ext cx="5633518" cy="840230"/>
          </a:xfrm>
          <a:prstGeom prst="rect">
            <a:avLst/>
          </a:prstGeom>
          <a:noFill/>
        </p:spPr>
        <p:txBody>
          <a:bodyPr wrap="square">
            <a:spAutoFit/>
          </a:bodyPr>
          <a:lstStyle/>
          <a:p>
            <a:pPr>
              <a:lnSpc>
                <a:spcPct val="90000"/>
              </a:lnSpc>
              <a:buClr>
                <a:schemeClr val="accent3"/>
              </a:buClr>
              <a:buSzPct val="100000"/>
              <a:defRPr/>
            </a:pPr>
            <a:r>
              <a:rPr lang="fr-FR" altLang="fr-FR" dirty="0">
                <a:solidFill>
                  <a:srgbClr val="000000"/>
                </a:solidFill>
                <a:latin typeface="Verdana" panose="020B0604030504040204" pitchFamily="34" charset="0"/>
              </a:rPr>
              <a:t>Rejoignez la communauté des premières années « Unis vers L1 » sur LILAGORA pour échanger et être </a:t>
            </a:r>
            <a:r>
              <a:rPr lang="fr-FR" altLang="fr-FR" dirty="0" err="1">
                <a:solidFill>
                  <a:srgbClr val="000000"/>
                </a:solidFill>
                <a:latin typeface="Verdana" panose="020B0604030504040204" pitchFamily="34" charset="0"/>
              </a:rPr>
              <a:t>accompagné.e</a:t>
            </a:r>
            <a:endParaRPr lang="fr-FR" altLang="fr-FR" dirty="0">
              <a:solidFill>
                <a:srgbClr val="000000"/>
              </a:solidFill>
              <a:latin typeface="Verdana" panose="020B0604030504040204" pitchFamily="34" charset="0"/>
            </a:endParaRPr>
          </a:p>
        </p:txBody>
      </p:sp>
      <p:pic>
        <p:nvPicPr>
          <p:cNvPr id="4" name="Image 3" descr="QR code Unis Vers L1.png"/>
          <p:cNvPicPr>
            <a:picLocks noChangeAspect="1"/>
          </p:cNvPicPr>
          <p:nvPr/>
        </p:nvPicPr>
        <p:blipFill>
          <a:blip r:embed="rId3"/>
          <a:stretch>
            <a:fillRect/>
          </a:stretch>
        </p:blipFill>
        <p:spPr>
          <a:xfrm>
            <a:off x="5816453" y="2720769"/>
            <a:ext cx="1951417" cy="1969488"/>
          </a:xfrm>
          <a:prstGeom prst="rect">
            <a:avLst/>
          </a:prstGeom>
        </p:spPr>
      </p:pic>
    </p:spTree>
    <p:extLst>
      <p:ext uri="{BB962C8B-B14F-4D97-AF65-F5344CB8AC3E}">
        <p14:creationId xmlns:p14="http://schemas.microsoft.com/office/powerpoint/2010/main" val="1261299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Police, diagramme&#10;&#10;Le contenu généré par l’IA peut être incorrect.">
            <a:extLst>
              <a:ext uri="{FF2B5EF4-FFF2-40B4-BE49-F238E27FC236}">
                <a16:creationId xmlns:a16="http://schemas.microsoft.com/office/drawing/2014/main" id="{3B156FCE-891B-6A72-6CBA-E9BB9A36C76A}"/>
              </a:ext>
            </a:extLst>
          </p:cNvPr>
          <p:cNvPicPr>
            <a:picLocks noChangeAspect="1"/>
          </p:cNvPicPr>
          <p:nvPr/>
        </p:nvPicPr>
        <p:blipFill>
          <a:blip r:embed="rId2"/>
          <a:stretch>
            <a:fillRect/>
          </a:stretch>
        </p:blipFill>
        <p:spPr>
          <a:xfrm>
            <a:off x="1622628" y="555153"/>
            <a:ext cx="8528051" cy="6028952"/>
          </a:xfrm>
          <a:prstGeom prst="rect">
            <a:avLst/>
          </a:prstGeom>
        </p:spPr>
      </p:pic>
    </p:spTree>
    <p:extLst>
      <p:ext uri="{BB962C8B-B14F-4D97-AF65-F5344CB8AC3E}">
        <p14:creationId xmlns:p14="http://schemas.microsoft.com/office/powerpoint/2010/main" val="35793006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ectangle 4"/>
          <p:cNvSpPr/>
          <p:nvPr/>
        </p:nvSpPr>
        <p:spPr>
          <a:xfrm>
            <a:off x="861480" y="6025320"/>
            <a:ext cx="809280" cy="67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fr-FR" sz="1800" b="0" strike="noStrike" spc="-1">
              <a:solidFill>
                <a:schemeClr val="lt1"/>
              </a:solidFill>
              <a:latin typeface="Arial"/>
            </a:endParaRPr>
          </a:p>
        </p:txBody>
      </p:sp>
      <p:pic>
        <p:nvPicPr>
          <p:cNvPr id="4" name="Image 3" descr="Une image contenant texte, capture d’écran, Police, nombre">
            <a:extLst>
              <a:ext uri="{FF2B5EF4-FFF2-40B4-BE49-F238E27FC236}">
                <a16:creationId xmlns:a16="http://schemas.microsoft.com/office/drawing/2014/main" id="{F2A84CBF-FAC9-3BA5-5A4A-77A86E1650F0}"/>
              </a:ext>
            </a:extLst>
          </p:cNvPr>
          <p:cNvPicPr>
            <a:picLocks noChangeAspect="1"/>
          </p:cNvPicPr>
          <p:nvPr/>
        </p:nvPicPr>
        <p:blipFill>
          <a:blip r:embed="rId2"/>
          <a:stretch>
            <a:fillRect/>
          </a:stretch>
        </p:blipFill>
        <p:spPr>
          <a:xfrm>
            <a:off x="1306286" y="833514"/>
            <a:ext cx="8790091" cy="5493807"/>
          </a:xfrm>
          <a:prstGeom prst="rect">
            <a:avLst/>
          </a:prstGeom>
        </p:spPr>
      </p:pic>
    </p:spTree>
    <p:extLst>
      <p:ext uri="{BB962C8B-B14F-4D97-AF65-F5344CB8AC3E}">
        <p14:creationId xmlns:p14="http://schemas.microsoft.com/office/powerpoint/2010/main" val="963848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0790" y="2676939"/>
            <a:ext cx="10535478" cy="1938992"/>
          </a:xfrm>
          <a:prstGeom prst="rect">
            <a:avLst/>
          </a:prstGeom>
        </p:spPr>
        <p:txBody>
          <a:bodyPr wrap="square">
            <a:spAutoFit/>
          </a:bodyPr>
          <a:lstStyle/>
          <a:p>
            <a:r>
              <a:rPr lang="fr-FR" sz="6000" b="1" dirty="0">
                <a:latin typeface="Marianne" pitchFamily="50" charset="0"/>
              </a:rPr>
              <a:t>L’OFFRE</a:t>
            </a:r>
          </a:p>
          <a:p>
            <a:r>
              <a:rPr lang="fr-FR" sz="6000" b="1" dirty="0">
                <a:latin typeface="Marianne" pitchFamily="50" charset="0"/>
              </a:rPr>
              <a:t>DE FORMATION</a:t>
            </a:r>
          </a:p>
        </p:txBody>
      </p:sp>
    </p:spTree>
    <p:extLst>
      <p:ext uri="{BB962C8B-B14F-4D97-AF65-F5344CB8AC3E}">
        <p14:creationId xmlns:p14="http://schemas.microsoft.com/office/powerpoint/2010/main" val="1203823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1"/>
          <p:cNvPicPr>
            <a:picLocks noChangeAspect="1"/>
          </p:cNvPicPr>
          <p:nvPr/>
        </p:nvPicPr>
        <p:blipFill>
          <a:blip r:embed="rId2"/>
          <a:srcRect/>
          <a:stretch>
            <a:fillRect/>
          </a:stretch>
        </p:blipFill>
        <p:spPr bwMode="auto">
          <a:xfrm>
            <a:off x="5221580" y="1360246"/>
            <a:ext cx="6970420" cy="5172434"/>
          </a:xfrm>
          <a:prstGeom prst="rect">
            <a:avLst/>
          </a:prstGeom>
          <a:noFill/>
          <a:ln w="9525">
            <a:noFill/>
            <a:miter lim="800000"/>
            <a:headEnd/>
            <a:tailEnd/>
          </a:ln>
        </p:spPr>
      </p:pic>
      <p:sp>
        <p:nvSpPr>
          <p:cNvPr id="7" name="Rectangle 6"/>
          <p:cNvSpPr/>
          <p:nvPr/>
        </p:nvSpPr>
        <p:spPr>
          <a:xfrm>
            <a:off x="184826" y="1826442"/>
            <a:ext cx="5019472" cy="4493538"/>
          </a:xfrm>
          <a:prstGeom prst="rect">
            <a:avLst/>
          </a:prstGeom>
        </p:spPr>
        <p:txBody>
          <a:bodyPr wrap="square">
            <a:spAutoFit/>
          </a:bodyPr>
          <a:lstStyle/>
          <a:p>
            <a:endParaRPr lang="fr-FR" dirty="0">
              <a:latin typeface="Marianne" panose="02000000000000000000" pitchFamily="50" charset="0"/>
            </a:endParaRPr>
          </a:p>
          <a:p>
            <a:r>
              <a:rPr lang="fr-FR" sz="2400" b="1" dirty="0">
                <a:latin typeface="Marianne" panose="02000000000000000000" pitchFamily="50" charset="0"/>
              </a:rPr>
              <a:t>4 grands domaines de formation </a:t>
            </a:r>
            <a:endParaRPr lang="fr-FR" sz="2400" dirty="0">
              <a:latin typeface="Marianne" panose="02000000000000000000" pitchFamily="50" charset="0"/>
            </a:endParaRPr>
          </a:p>
          <a:p>
            <a:r>
              <a:rPr lang="fr-FR" sz="2400" dirty="0">
                <a:latin typeface="Marianne" panose="02000000000000000000" pitchFamily="50" charset="0"/>
              </a:rPr>
              <a:t>Arts, lettres, langues,</a:t>
            </a:r>
          </a:p>
          <a:p>
            <a:r>
              <a:rPr lang="fr-FR" sz="2400" dirty="0">
                <a:latin typeface="Marianne" panose="02000000000000000000" pitchFamily="50" charset="0"/>
              </a:rPr>
              <a:t>Sciences humaines et sociales | Droit, économie, gestion | Santé - Sciences et techniques des activités sportives | Sciences et technologies</a:t>
            </a:r>
          </a:p>
          <a:p>
            <a:endParaRPr lang="fr-FR" sz="2400" b="1" i="1" dirty="0">
              <a:latin typeface="Marianne" panose="02000000000000000000" pitchFamily="50" charset="0"/>
            </a:endParaRPr>
          </a:p>
          <a:p>
            <a:r>
              <a:rPr lang="fr-FR" sz="2000" b="1" i="1" dirty="0">
                <a:latin typeface="Marianne" panose="02000000000000000000" pitchFamily="50" charset="0"/>
                <a:sym typeface="Wingdings" panose="05000000000000000000" pitchFamily="2" charset="2"/>
              </a:rPr>
              <a:t> </a:t>
            </a:r>
            <a:r>
              <a:rPr lang="fr-FR" sz="2000" b="1" i="1" dirty="0">
                <a:latin typeface="Marianne" panose="02000000000000000000" pitchFamily="50" charset="0"/>
              </a:rPr>
              <a:t>Un taux d'insertion professionnelle parmi les meilleurs en France</a:t>
            </a:r>
          </a:p>
          <a:p>
            <a:endParaRPr lang="fr-FR" dirty="0"/>
          </a:p>
          <a:p>
            <a:endParaRPr lang="fr-FR" dirty="0"/>
          </a:p>
        </p:txBody>
      </p:sp>
      <p:sp>
        <p:nvSpPr>
          <p:cNvPr id="8" name="ZoneTexte 7"/>
          <p:cNvSpPr txBox="1"/>
          <p:nvPr/>
        </p:nvSpPr>
        <p:spPr>
          <a:xfrm>
            <a:off x="301557" y="739302"/>
            <a:ext cx="10408596" cy="800219"/>
          </a:xfrm>
          <a:prstGeom prst="rect">
            <a:avLst/>
          </a:prstGeom>
          <a:noFill/>
        </p:spPr>
        <p:txBody>
          <a:bodyPr wrap="square" rtlCol="0">
            <a:spAutoFit/>
          </a:bodyPr>
          <a:lstStyle/>
          <a:p>
            <a:r>
              <a:rPr lang="fr-FR" altLang="fr-FR" sz="2800" b="1" dirty="0">
                <a:solidFill>
                  <a:srgbClr val="002060"/>
                </a:solidFill>
                <a:latin typeface="Marianne" pitchFamily="50" charset="0"/>
              </a:rPr>
              <a:t>UNE OFFRE DE FORMATION DIVERSIFIÉE ET ATTRACTIVE</a:t>
            </a:r>
          </a:p>
          <a:p>
            <a:endParaRPr lang="fr-FR" dirty="0"/>
          </a:p>
        </p:txBody>
      </p:sp>
    </p:spTree>
    <p:extLst>
      <p:ext uri="{BB962C8B-B14F-4D97-AF65-F5344CB8AC3E}">
        <p14:creationId xmlns:p14="http://schemas.microsoft.com/office/powerpoint/2010/main" val="1203823115"/>
      </p:ext>
    </p:extLst>
  </p:cSld>
  <p:clrMapOvr>
    <a:masterClrMapping/>
  </p:clrMapOvr>
</p:sld>
</file>

<file path=ppt/theme/theme1.xml><?xml version="1.0" encoding="utf-8"?>
<a:theme xmlns:a="http://schemas.openxmlformats.org/drawingml/2006/main" name="Thème Power Point - Université de Lille">
  <a:themeElements>
    <a:clrScheme name="Université de Lille">
      <a:dk1>
        <a:srgbClr val="000000"/>
      </a:dk1>
      <a:lt1>
        <a:srgbClr val="FFFFFF"/>
      </a:lt1>
      <a:dk2>
        <a:srgbClr val="000037"/>
      </a:dk2>
      <a:lt2>
        <a:srgbClr val="FAF0E1"/>
      </a:lt2>
      <a:accent1>
        <a:srgbClr val="5861ED"/>
      </a:accent1>
      <a:accent2>
        <a:srgbClr val="FC535C"/>
      </a:accent2>
      <a:accent3>
        <a:srgbClr val="32A68C"/>
      </a:accent3>
      <a:accent4>
        <a:srgbClr val="FF6941"/>
      </a:accent4>
      <a:accent5>
        <a:srgbClr val="FFB3D2"/>
      </a:accent5>
      <a:accent6>
        <a:srgbClr val="FFD24B"/>
      </a:accent6>
      <a:hlink>
        <a:srgbClr val="79BAFF"/>
      </a:hlink>
      <a:folHlink>
        <a:srgbClr val="89E0B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Power Point - Université de Lille" id="{CFFF5906-DF80-A44C-99B1-77CD26D6D1D1}" vid="{72B11873-E46C-C144-92F8-7C4CC5DA307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 Power Point - Université de Lille</Template>
  <TotalTime>9921</TotalTime>
  <Words>3888</Words>
  <Application>Microsoft Office PowerPoint</Application>
  <PresentationFormat>Grand écran</PresentationFormat>
  <Paragraphs>493</Paragraphs>
  <Slides>70</Slides>
  <Notes>3</Notes>
  <HiddenSlides>0</HiddenSlides>
  <MMClips>1</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70</vt:i4>
      </vt:variant>
    </vt:vector>
  </HeadingPairs>
  <TitlesOfParts>
    <vt:vector size="81" baseType="lpstr">
      <vt:lpstr>Arial</vt:lpstr>
      <vt:lpstr>Calibri</vt:lpstr>
      <vt:lpstr>Courier New</vt:lpstr>
      <vt:lpstr>Helvetica</vt:lpstr>
      <vt:lpstr>Marianne</vt:lpstr>
      <vt:lpstr>Marianne Light</vt:lpstr>
      <vt:lpstr>Marianne Medium</vt:lpstr>
      <vt:lpstr>Times New Roman</vt:lpstr>
      <vt:lpstr>Verdana</vt:lpstr>
      <vt:lpstr>Wingdings</vt:lpstr>
      <vt:lpstr>Thème Power Point - Université de Lille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Contrat Pédagogique de Réussite - ConPeRe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Relations Internationales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Anaïs Trentinella</cp:lastModifiedBy>
  <cp:revision>68</cp:revision>
  <dcterms:created xsi:type="dcterms:W3CDTF">2021-12-22T10:13:10Z</dcterms:created>
  <dcterms:modified xsi:type="dcterms:W3CDTF">2025-08-29T13:20:18Z</dcterms:modified>
</cp:coreProperties>
</file>